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9" r:id="rId2"/>
    <p:sldId id="267" r:id="rId3"/>
    <p:sldId id="265" r:id="rId4"/>
    <p:sldId id="268" r:id="rId5"/>
    <p:sldId id="291" r:id="rId6"/>
    <p:sldId id="282" r:id="rId7"/>
    <p:sldId id="287" r:id="rId8"/>
    <p:sldId id="269" r:id="rId9"/>
    <p:sldId id="271" r:id="rId10"/>
    <p:sldId id="270" r:id="rId11"/>
    <p:sldId id="292" r:id="rId12"/>
    <p:sldId id="288" r:id="rId13"/>
    <p:sldId id="273" r:id="rId14"/>
    <p:sldId id="272" r:id="rId15"/>
    <p:sldId id="289" r:id="rId16"/>
    <p:sldId id="274" r:id="rId17"/>
    <p:sldId id="275" r:id="rId18"/>
    <p:sldId id="290" r:id="rId19"/>
    <p:sldId id="280" r:id="rId20"/>
    <p:sldId id="281" r:id="rId21"/>
    <p:sldId id="276" r:id="rId22"/>
    <p:sldId id="286" r:id="rId23"/>
    <p:sldId id="277" r:id="rId24"/>
    <p:sldId id="285" r:id="rId25"/>
    <p:sldId id="278" r:id="rId26"/>
    <p:sldId id="279" r:id="rId27"/>
  </p:sldIdLst>
  <p:sldSz cx="9144000" cy="6858000" type="screen4x3"/>
  <p:notesSz cx="6451600" cy="93218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CCFF"/>
    <a:srgbClr val="1F407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3369" autoAdjust="0"/>
  </p:normalViewPr>
  <p:slideViewPr>
    <p:cSldViewPr snapToGrid="0" snapToObjects="1">
      <p:cViewPr>
        <p:scale>
          <a:sx n="60" d="100"/>
          <a:sy n="60" d="100"/>
        </p:scale>
        <p:origin x="-762" y="-258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204"/>
        <p:guide pos="5556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168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4" Type="http://schemas.openxmlformats.org/officeDocument/2006/relationships/image" Target="../media/image12.wmf"/></Relationships>
</file>

<file path=ppt/media/image10.wmf>
</file>

<file path=ppt/media/image11.wmf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3.png>
</file>

<file path=ppt/media/image4.jpeg>
</file>

<file path=ppt/media/image5.png>
</file>

<file path=ppt/media/image6.png>
</file>

<file path=ppt/media/image7.wmf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654415" y="2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/>
          <a:lstStyle>
            <a:lvl1pPr algn="r">
              <a:defRPr sz="1200"/>
            </a:lvl1pPr>
          </a:lstStyle>
          <a:p>
            <a:fld id="{BCDB334D-D17F-49C4-91DD-37BB7E818209}" type="datetimeFigureOut">
              <a:rPr lang="de-CH" smtClean="0"/>
              <a:pPr/>
              <a:t>26.05.2014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00088"/>
            <a:ext cx="4657725" cy="34940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116" tIns="45058" rIns="90116" bIns="45058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45161" y="4427856"/>
            <a:ext cx="5161280" cy="4194810"/>
          </a:xfrm>
          <a:prstGeom prst="rect">
            <a:avLst/>
          </a:prstGeom>
        </p:spPr>
        <p:txBody>
          <a:bodyPr vert="horz" lIns="90116" tIns="45058" rIns="90116" bIns="45058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8854094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654415" y="8854094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 anchor="b"/>
          <a:lstStyle>
            <a:lvl1pPr algn="r">
              <a:defRPr sz="1200"/>
            </a:lvl1pPr>
          </a:lstStyle>
          <a:p>
            <a:fld id="{A51C0C35-A9A2-4EFD-9BAF-1E52E29E03D1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xmlns="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4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l="1528" t="19025" r="112" b="21320"/>
          <a:stretch/>
        </p:blipFill>
        <p:spPr>
          <a:xfrm>
            <a:off x="323850" y="620713"/>
            <a:ext cx="8496300" cy="280828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4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7480441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4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4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49029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4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9807231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850" y="2024064"/>
            <a:ext cx="8496300" cy="4210046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135389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84963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xmlns="" val="32629627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4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188537" y="6308725"/>
            <a:ext cx="3383463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 err="1" smtClean="0"/>
              <a:t>Autonomous</a:t>
            </a:r>
            <a:r>
              <a:rPr lang="de-CH" sz="800" b="1" baseline="0" dirty="0" smtClean="0"/>
              <a:t> Systems Lab</a:t>
            </a:r>
            <a:endParaRPr lang="de-CH" sz="800" dirty="0"/>
          </a:p>
        </p:txBody>
      </p:sp>
      <p:pic>
        <p:nvPicPr>
          <p:cNvPr id="8" name="Picture 7" descr="asl_logo.pdf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30074" y="6351644"/>
            <a:ext cx="785197" cy="36056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auFeedbackCont.mp4" TargetMode="External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input_video_overlay_HD.WMV" TargetMode="Externa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Leica.mp4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w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8.png"/><Relationship Id="rId4" Type="http://schemas.openxmlformats.org/officeDocument/2006/relationships/oleObject" Target="../embeddings/oleObject2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Final </a:t>
            </a:r>
            <a:r>
              <a:rPr lang="de-CH" dirty="0" err="1" smtClean="0"/>
              <a:t>Presentation</a:t>
            </a:r>
            <a:r>
              <a:rPr lang="de-CH" dirty="0" smtClean="0"/>
              <a:t> (Semester Thesis)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Estimation of Actuation Configuration for a Multi-Actuated Blimp</a:t>
            </a:r>
            <a:endParaRPr lang="de-CH" dirty="0"/>
          </a:p>
        </p:txBody>
      </p:sp>
      <p:sp>
        <p:nvSpPr>
          <p:cNvPr id="10" name="Untertitel 1"/>
          <p:cNvSpPr txBox="1">
            <a:spLocks/>
          </p:cNvSpPr>
          <p:nvPr/>
        </p:nvSpPr>
        <p:spPr>
          <a:xfrm>
            <a:off x="323850" y="5103626"/>
            <a:ext cx="8496300" cy="832940"/>
          </a:xfrm>
          <a:prstGeom prst="rect">
            <a:avLst/>
          </a:prstGeom>
          <a:noFill/>
          <a:ln>
            <a:noFill/>
          </a:ln>
        </p:spPr>
        <p:txBody>
          <a:bodyPr vert="horz" lIns="144000" tIns="108000" rIns="14400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Students</a:t>
            </a:r>
            <a:r>
              <a:rPr kumimoji="0" lang="de-CH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	Matthias</a:t>
            </a:r>
            <a:r>
              <a:rPr kumimoji="0" lang="de-CH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Krebs		</a:t>
            </a:r>
            <a:r>
              <a:rPr kumimoji="0" lang="de-CH" sz="1800" b="0" i="0" u="none" strike="noStrike" kern="1200" cap="none" spc="0" normalizeH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Advisors</a:t>
            </a:r>
            <a:r>
              <a:rPr kumimoji="0" lang="de-CH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	Kostas Alexis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r>
              <a:rPr lang="de-CH" baseline="0" dirty="0" smtClean="0">
                <a:solidFill>
                  <a:schemeClr val="bg1"/>
                </a:solidFill>
              </a:rPr>
              <a:t>		Simon</a:t>
            </a:r>
            <a:r>
              <a:rPr lang="de-CH" dirty="0" smtClean="0">
                <a:solidFill>
                  <a:schemeClr val="bg1"/>
                </a:solidFill>
              </a:rPr>
              <a:t> Laube				Markus Achtelik</a:t>
            </a:r>
            <a:endParaRPr kumimoji="0" lang="de-CH" sz="1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endParaRPr kumimoji="0" lang="de-CH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lelogramm 11"/>
          <p:cNvSpPr/>
          <p:nvPr/>
        </p:nvSpPr>
        <p:spPr>
          <a:xfrm>
            <a:off x="323850" y="1820078"/>
            <a:ext cx="8496300" cy="3325218"/>
          </a:xfrm>
          <a:prstGeom prst="parallelogram">
            <a:avLst>
              <a:gd name="adj" fmla="val 2303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3" name="Rechteck 62"/>
          <p:cNvSpPr/>
          <p:nvPr/>
        </p:nvSpPr>
        <p:spPr>
          <a:xfrm>
            <a:off x="1621962" y="2251542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62" name="Rechteck 61"/>
          <p:cNvSpPr/>
          <p:nvPr/>
        </p:nvSpPr>
        <p:spPr>
          <a:xfrm>
            <a:off x="1548392" y="2209504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59" name="Rechteck 58"/>
          <p:cNvSpPr/>
          <p:nvPr/>
        </p:nvSpPr>
        <p:spPr>
          <a:xfrm>
            <a:off x="1490588" y="2120168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Parameters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24" name="Rechteck 23"/>
          <p:cNvSpPr/>
          <p:nvPr/>
        </p:nvSpPr>
        <p:spPr>
          <a:xfrm rot="20965106">
            <a:off x="6564298" y="4914594"/>
            <a:ext cx="2261191" cy="94524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rgbClr val="FFFF00"/>
            </a:solidFill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>
                <a:solidFill>
                  <a:srgbClr val="00B050"/>
                </a:solidFill>
              </a:rPr>
              <a:t>e.g. Drag </a:t>
            </a:r>
            <a:r>
              <a:rPr lang="de-CH" dirty="0" err="1" smtClean="0">
                <a:solidFill>
                  <a:srgbClr val="00B050"/>
                </a:solidFill>
              </a:rPr>
              <a:t>Torque</a:t>
            </a:r>
            <a:r>
              <a:rPr lang="de-CH" dirty="0" smtClean="0">
                <a:solidFill>
                  <a:srgbClr val="00B050"/>
                </a:solidFill>
              </a:rPr>
              <a:t> </a:t>
            </a:r>
            <a:r>
              <a:rPr lang="de-CH" dirty="0" err="1" smtClean="0">
                <a:solidFill>
                  <a:srgbClr val="00B050"/>
                </a:solidFill>
              </a:rPr>
              <a:t>is</a:t>
            </a:r>
            <a:r>
              <a:rPr lang="de-CH" dirty="0" smtClean="0">
                <a:solidFill>
                  <a:srgbClr val="00B050"/>
                </a:solidFill>
              </a:rPr>
              <a:t> </a:t>
            </a:r>
            <a:r>
              <a:rPr lang="de-CH" dirty="0" err="1" smtClean="0">
                <a:solidFill>
                  <a:srgbClr val="00B050"/>
                </a:solidFill>
              </a:rPr>
              <a:t>another</a:t>
            </a:r>
            <a:r>
              <a:rPr lang="de-CH" dirty="0" smtClean="0">
                <a:solidFill>
                  <a:srgbClr val="00B050"/>
                </a:solidFill>
              </a:rPr>
              <a:t> </a:t>
            </a:r>
            <a:r>
              <a:rPr lang="de-CH" dirty="0" err="1" smtClean="0">
                <a:solidFill>
                  <a:srgbClr val="00B050"/>
                </a:solidFill>
              </a:rPr>
              <a:t>jointly</a:t>
            </a:r>
            <a:r>
              <a:rPr lang="de-CH" dirty="0" smtClean="0">
                <a:solidFill>
                  <a:srgbClr val="00B050"/>
                </a:solidFill>
              </a:rPr>
              <a:t> observable </a:t>
            </a:r>
            <a:r>
              <a:rPr lang="de-CH" dirty="0" err="1" smtClean="0">
                <a:solidFill>
                  <a:srgbClr val="00B050"/>
                </a:solidFill>
              </a:rPr>
              <a:t>param</a:t>
            </a:r>
            <a:endParaRPr lang="de-CH" dirty="0">
              <a:solidFill>
                <a:srgbClr val="00B050"/>
              </a:solidFill>
            </a:endParaRPr>
          </a:p>
        </p:txBody>
      </p:sp>
      <p:sp>
        <p:nvSpPr>
          <p:cNvPr id="33" name="Rechteck 32"/>
          <p:cNvSpPr/>
          <p:nvPr/>
        </p:nvSpPr>
        <p:spPr>
          <a:xfrm>
            <a:off x="1432784" y="2062364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34" name="Rechteck 33"/>
          <p:cNvSpPr/>
          <p:nvPr/>
        </p:nvSpPr>
        <p:spPr>
          <a:xfrm>
            <a:off x="1779625" y="2585545"/>
            <a:ext cx="1873671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Orientation</a:t>
            </a:r>
            <a:br>
              <a:rPr lang="de-CH" dirty="0" smtClean="0"/>
            </a:br>
            <a:r>
              <a:rPr lang="de-CH" dirty="0" smtClean="0"/>
              <a:t>SO(3)</a:t>
            </a:r>
            <a:endParaRPr lang="de-CH" dirty="0"/>
          </a:p>
        </p:txBody>
      </p:sp>
      <p:sp>
        <p:nvSpPr>
          <p:cNvPr id="35" name="Rechteck 34"/>
          <p:cNvSpPr/>
          <p:nvPr/>
        </p:nvSpPr>
        <p:spPr>
          <a:xfrm>
            <a:off x="1779625" y="3659599"/>
            <a:ext cx="1873671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Position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R</a:t>
            </a:r>
            <a:r>
              <a:rPr lang="en-US" baseline="30000" dirty="0" smtClean="0"/>
              <a:t>3</a:t>
            </a:r>
            <a:endParaRPr lang="de-CH" dirty="0"/>
          </a:p>
        </p:txBody>
      </p:sp>
      <p:sp>
        <p:nvSpPr>
          <p:cNvPr id="36" name="Rechteck 35"/>
          <p:cNvSpPr/>
          <p:nvPr/>
        </p:nvSpPr>
        <p:spPr>
          <a:xfrm>
            <a:off x="4441572" y="2585545"/>
            <a:ext cx="1924735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Center </a:t>
            </a:r>
            <a:r>
              <a:rPr lang="de-CH" dirty="0" err="1" smtClean="0"/>
              <a:t>of</a:t>
            </a:r>
            <a:r>
              <a:rPr lang="de-CH" dirty="0" smtClean="0"/>
              <a:t> Gravity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R</a:t>
            </a:r>
            <a:r>
              <a:rPr lang="en-US" baseline="30000" dirty="0" smtClean="0"/>
              <a:t>3</a:t>
            </a:r>
            <a:endParaRPr lang="de-CH" dirty="0"/>
          </a:p>
        </p:txBody>
      </p:sp>
      <p:sp>
        <p:nvSpPr>
          <p:cNvPr id="37" name="Rechteck 36"/>
          <p:cNvSpPr/>
          <p:nvPr/>
        </p:nvSpPr>
        <p:spPr>
          <a:xfrm>
            <a:off x="6736613" y="2585545"/>
            <a:ext cx="1044000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Mass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</a:t>
            </a: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dirty="0"/>
          </a:p>
        </p:txBody>
      </p:sp>
      <p:sp>
        <p:nvSpPr>
          <p:cNvPr id="38" name="Rechteck 37"/>
          <p:cNvSpPr/>
          <p:nvPr/>
        </p:nvSpPr>
        <p:spPr>
          <a:xfrm>
            <a:off x="4441572" y="3659599"/>
            <a:ext cx="1924735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Inertia</a:t>
            </a:r>
            <a:r>
              <a:rPr lang="de-CH" dirty="0" smtClean="0"/>
              <a:t> Tensor</a:t>
            </a:r>
            <a:br>
              <a:rPr lang="de-CH" dirty="0" smtClean="0"/>
            </a:br>
            <a:r>
              <a:rPr lang="en-US" dirty="0" smtClean="0">
                <a:ea typeface="Mathematica7" pitchFamily="2" charset="0"/>
              </a:rPr>
              <a:t> </a:t>
            </a:r>
            <a:r>
              <a:rPr lang="en-US" dirty="0" smtClean="0">
                <a:ea typeface="Mathematica7" pitchFamily="2" charset="0"/>
              </a:rPr>
              <a:t>Sym(3)</a:t>
            </a:r>
            <a:endParaRPr lang="de-CH" dirty="0"/>
          </a:p>
        </p:txBody>
      </p:sp>
      <p:sp>
        <p:nvSpPr>
          <p:cNvPr id="39" name="Rechteck 38"/>
          <p:cNvSpPr/>
          <p:nvPr/>
        </p:nvSpPr>
        <p:spPr>
          <a:xfrm>
            <a:off x="6736613" y="3659599"/>
            <a:ext cx="1044000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Radius</a:t>
            </a:r>
          </a:p>
          <a:p>
            <a:pPr algn="ctr"/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dirty="0"/>
          </a:p>
        </p:txBody>
      </p:sp>
      <p:sp>
        <p:nvSpPr>
          <p:cNvPr id="26" name="Textfeld 25"/>
          <p:cNvSpPr txBox="1"/>
          <p:nvPr/>
        </p:nvSpPr>
        <p:spPr>
          <a:xfrm>
            <a:off x="633047" y="5287190"/>
            <a:ext cx="469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Full</a:t>
            </a:r>
            <a:r>
              <a:rPr lang="de-CH" dirty="0" smtClean="0"/>
              <a:t> Parameter </a:t>
            </a:r>
            <a:r>
              <a:rPr lang="de-CH" dirty="0" err="1" smtClean="0"/>
              <a:t>set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</a:t>
            </a:r>
            <a:r>
              <a:rPr lang="de-CH" dirty="0" err="1" smtClean="0"/>
              <a:t>only</a:t>
            </a:r>
            <a:r>
              <a:rPr lang="de-CH" dirty="0" smtClean="0"/>
              <a:t> </a:t>
            </a:r>
            <a:r>
              <a:rPr lang="de-CH" dirty="0" err="1" smtClean="0"/>
              <a:t>jointly</a:t>
            </a:r>
            <a:r>
              <a:rPr lang="de-CH" dirty="0" smtClean="0"/>
              <a:t> observable</a:t>
            </a:r>
            <a:endParaRPr lang="de-CH" dirty="0"/>
          </a:p>
        </p:txBody>
      </p:sp>
      <p:cxnSp>
        <p:nvCxnSpPr>
          <p:cNvPr id="27" name="Gerade Verbindung mit Pfeil 26"/>
          <p:cNvCxnSpPr>
            <a:stCxn id="35" idx="3"/>
            <a:endCxn id="38" idx="1"/>
          </p:cNvCxnSpPr>
          <p:nvPr/>
        </p:nvCxnSpPr>
        <p:spPr>
          <a:xfrm>
            <a:off x="3653296" y="4049888"/>
            <a:ext cx="78827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38" idx="3"/>
            <a:endCxn id="39" idx="1"/>
          </p:cNvCxnSpPr>
          <p:nvPr/>
        </p:nvCxnSpPr>
        <p:spPr>
          <a:xfrm>
            <a:off x="6366307" y="4049888"/>
            <a:ext cx="37030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37" idx="1"/>
            <a:endCxn id="36" idx="3"/>
          </p:cNvCxnSpPr>
          <p:nvPr/>
        </p:nvCxnSpPr>
        <p:spPr>
          <a:xfrm flipH="1">
            <a:off x="6366307" y="2975834"/>
            <a:ext cx="37030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arallelogramm 11"/>
          <p:cNvSpPr/>
          <p:nvPr/>
        </p:nvSpPr>
        <p:spPr>
          <a:xfrm>
            <a:off x="323850" y="1820078"/>
            <a:ext cx="8496300" cy="3325218"/>
          </a:xfrm>
          <a:prstGeom prst="parallelogram">
            <a:avLst>
              <a:gd name="adj" fmla="val 2303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63" name="Rechteck 62"/>
          <p:cNvSpPr/>
          <p:nvPr/>
        </p:nvSpPr>
        <p:spPr>
          <a:xfrm>
            <a:off x="1621962" y="2251542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62" name="Rechteck 61"/>
          <p:cNvSpPr/>
          <p:nvPr/>
        </p:nvSpPr>
        <p:spPr>
          <a:xfrm>
            <a:off x="1548392" y="2209504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59" name="Rechteck 58"/>
          <p:cNvSpPr/>
          <p:nvPr/>
        </p:nvSpPr>
        <p:spPr>
          <a:xfrm>
            <a:off x="1490588" y="2120168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Parameters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33" name="Rechteck 32"/>
          <p:cNvSpPr/>
          <p:nvPr/>
        </p:nvSpPr>
        <p:spPr>
          <a:xfrm>
            <a:off x="1432784" y="2062364"/>
            <a:ext cx="2563309" cy="265265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de-CH" sz="1600" dirty="0" err="1" smtClean="0"/>
              <a:t>Actuator</a:t>
            </a:r>
            <a:r>
              <a:rPr lang="de-CH" sz="1600" dirty="0" smtClean="0"/>
              <a:t> </a:t>
            </a:r>
            <a:r>
              <a:rPr lang="de-CH" dirty="0" smtClean="0"/>
              <a:t>Arrangement</a:t>
            </a:r>
            <a:endParaRPr lang="de-CH" sz="1600" dirty="0"/>
          </a:p>
        </p:txBody>
      </p:sp>
      <p:sp>
        <p:nvSpPr>
          <p:cNvPr id="34" name="Rechteck 33"/>
          <p:cNvSpPr/>
          <p:nvPr/>
        </p:nvSpPr>
        <p:spPr>
          <a:xfrm>
            <a:off x="1779625" y="2585545"/>
            <a:ext cx="1873671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Orientation</a:t>
            </a:r>
            <a:br>
              <a:rPr lang="de-CH" dirty="0" smtClean="0"/>
            </a:br>
            <a:r>
              <a:rPr lang="de-CH" dirty="0" smtClean="0"/>
              <a:t>SO(3)</a:t>
            </a:r>
            <a:endParaRPr lang="de-CH" dirty="0"/>
          </a:p>
        </p:txBody>
      </p:sp>
      <p:sp>
        <p:nvSpPr>
          <p:cNvPr id="35" name="Rechteck 34"/>
          <p:cNvSpPr/>
          <p:nvPr/>
        </p:nvSpPr>
        <p:spPr>
          <a:xfrm>
            <a:off x="1779625" y="3659599"/>
            <a:ext cx="1873671" cy="78057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Position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R</a:t>
            </a:r>
            <a:r>
              <a:rPr lang="en-US" baseline="30000" dirty="0" smtClean="0"/>
              <a:t>3</a:t>
            </a:r>
            <a:endParaRPr lang="de-CH" dirty="0"/>
          </a:p>
        </p:txBody>
      </p:sp>
      <p:sp>
        <p:nvSpPr>
          <p:cNvPr id="36" name="Rechteck 35"/>
          <p:cNvSpPr/>
          <p:nvPr/>
        </p:nvSpPr>
        <p:spPr>
          <a:xfrm>
            <a:off x="4441572" y="2585545"/>
            <a:ext cx="1924735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Center </a:t>
            </a:r>
            <a:r>
              <a:rPr lang="de-CH" dirty="0" err="1" smtClean="0"/>
              <a:t>of</a:t>
            </a:r>
            <a:r>
              <a:rPr lang="de-CH" dirty="0" smtClean="0"/>
              <a:t> Gravity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R</a:t>
            </a:r>
            <a:r>
              <a:rPr lang="en-US" baseline="30000" dirty="0" smtClean="0"/>
              <a:t>3</a:t>
            </a:r>
            <a:endParaRPr lang="de-CH" dirty="0"/>
          </a:p>
        </p:txBody>
      </p:sp>
      <p:sp>
        <p:nvSpPr>
          <p:cNvPr id="37" name="Rechteck 36"/>
          <p:cNvSpPr/>
          <p:nvPr/>
        </p:nvSpPr>
        <p:spPr>
          <a:xfrm>
            <a:off x="6736613" y="2585545"/>
            <a:ext cx="1044000" cy="78057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Mass</a:t>
            </a:r>
            <a:br>
              <a:rPr lang="de-CH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 </a:t>
            </a: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dirty="0"/>
          </a:p>
        </p:txBody>
      </p:sp>
      <p:sp>
        <p:nvSpPr>
          <p:cNvPr id="38" name="Rechteck 37"/>
          <p:cNvSpPr/>
          <p:nvPr/>
        </p:nvSpPr>
        <p:spPr>
          <a:xfrm>
            <a:off x="4441572" y="3659599"/>
            <a:ext cx="1924735" cy="780577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Inertia</a:t>
            </a:r>
            <a:r>
              <a:rPr lang="de-CH" dirty="0" smtClean="0"/>
              <a:t> Tensor</a:t>
            </a:r>
            <a:br>
              <a:rPr lang="de-CH" dirty="0" smtClean="0"/>
            </a:br>
            <a:r>
              <a:rPr lang="en-US" dirty="0" smtClean="0">
                <a:ea typeface="Mathematica7" pitchFamily="2" charset="0"/>
              </a:rPr>
              <a:t> </a:t>
            </a:r>
            <a:r>
              <a:rPr lang="en-US" dirty="0" smtClean="0">
                <a:ea typeface="Mathematica7" pitchFamily="2" charset="0"/>
              </a:rPr>
              <a:t>Sym(3)</a:t>
            </a:r>
            <a:endParaRPr lang="de-CH" dirty="0"/>
          </a:p>
        </p:txBody>
      </p:sp>
      <p:sp>
        <p:nvSpPr>
          <p:cNvPr id="39" name="Rechteck 38"/>
          <p:cNvSpPr/>
          <p:nvPr/>
        </p:nvSpPr>
        <p:spPr>
          <a:xfrm>
            <a:off x="6736613" y="3659599"/>
            <a:ext cx="1044000" cy="780577"/>
          </a:xfrm>
          <a:prstGeom prst="rect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Radius</a:t>
            </a:r>
          </a:p>
          <a:p>
            <a:pPr algn="ctr"/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dirty="0"/>
          </a:p>
        </p:txBody>
      </p:sp>
      <p:cxnSp>
        <p:nvCxnSpPr>
          <p:cNvPr id="27" name="Gerade Verbindung mit Pfeil 26"/>
          <p:cNvCxnSpPr>
            <a:stCxn id="35" idx="3"/>
            <a:endCxn id="38" idx="1"/>
          </p:cNvCxnSpPr>
          <p:nvPr/>
        </p:nvCxnSpPr>
        <p:spPr>
          <a:xfrm>
            <a:off x="3653296" y="4049888"/>
            <a:ext cx="78827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8" name="Gerade Verbindung mit Pfeil 27"/>
          <p:cNvCxnSpPr>
            <a:stCxn id="38" idx="3"/>
            <a:endCxn id="39" idx="1"/>
          </p:cNvCxnSpPr>
          <p:nvPr/>
        </p:nvCxnSpPr>
        <p:spPr>
          <a:xfrm>
            <a:off x="6366307" y="4049888"/>
            <a:ext cx="37030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37" idx="1"/>
            <a:endCxn id="36" idx="3"/>
          </p:cNvCxnSpPr>
          <p:nvPr/>
        </p:nvCxnSpPr>
        <p:spPr>
          <a:xfrm flipH="1">
            <a:off x="6366307" y="2975834"/>
            <a:ext cx="370306" cy="0"/>
          </a:xfrm>
          <a:prstGeom prst="straightConnector1">
            <a:avLst/>
          </a:prstGeom>
          <a:ln w="28575">
            <a:headEnd type="triangle" w="med" len="med"/>
            <a:tailEnd type="triangle" w="med" len="med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2" name="Textfeld 21"/>
          <p:cNvSpPr txBox="1"/>
          <p:nvPr/>
        </p:nvSpPr>
        <p:spPr>
          <a:xfrm>
            <a:off x="693683" y="5376041"/>
            <a:ext cx="6337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>
                <a:latin typeface="+mj-lt"/>
              </a:rPr>
              <a:t>Position </a:t>
            </a:r>
            <a:r>
              <a:rPr lang="de-CH" dirty="0" err="1" smtClean="0">
                <a:latin typeface="+mj-lt"/>
              </a:rPr>
              <a:t>is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assumed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to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be</a:t>
            </a:r>
            <a:r>
              <a:rPr lang="de-CH" dirty="0" smtClean="0">
                <a:latin typeface="+mj-lt"/>
              </a:rPr>
              <a:t> on </a:t>
            </a:r>
            <a:r>
              <a:rPr lang="de-CH" dirty="0" err="1" smtClean="0">
                <a:latin typeface="+mj-lt"/>
              </a:rPr>
              <a:t>sphere</a:t>
            </a:r>
            <a:endParaRPr lang="de-CH" dirty="0" smtClean="0">
              <a:latin typeface="+mj-lt"/>
            </a:endParaRPr>
          </a:p>
          <a:p>
            <a:r>
              <a:rPr lang="de-CH" dirty="0" smtClean="0">
                <a:latin typeface="+mj-lt"/>
              </a:rPr>
              <a:t>Radius </a:t>
            </a:r>
            <a:r>
              <a:rPr lang="de-CH" dirty="0" err="1" smtClean="0">
                <a:latin typeface="+mj-lt"/>
              </a:rPr>
              <a:t>and</a:t>
            </a:r>
            <a:r>
              <a:rPr lang="de-CH" dirty="0" smtClean="0">
                <a:latin typeface="+mj-lt"/>
              </a:rPr>
              <a:t> mass </a:t>
            </a:r>
            <a:r>
              <a:rPr lang="de-CH" dirty="0" err="1" smtClean="0">
                <a:latin typeface="+mj-lt"/>
              </a:rPr>
              <a:t>are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fixed</a:t>
            </a:r>
            <a:r>
              <a:rPr lang="de-CH" dirty="0" smtClean="0">
                <a:latin typeface="+mj-lt"/>
              </a:rPr>
              <a:t> (</a:t>
            </a:r>
            <a:r>
              <a:rPr lang="de-CH" dirty="0" err="1" smtClean="0">
                <a:latin typeface="+mj-lt"/>
              </a:rPr>
              <a:t>they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don‘t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influence</a:t>
            </a:r>
            <a:r>
              <a:rPr lang="de-CH" dirty="0" smtClean="0">
                <a:latin typeface="+mj-lt"/>
              </a:rPr>
              <a:t> </a:t>
            </a:r>
            <a:r>
              <a:rPr lang="de-CH" dirty="0" err="1" smtClean="0">
                <a:latin typeface="+mj-lt"/>
              </a:rPr>
              <a:t>result</a:t>
            </a:r>
            <a:r>
              <a:rPr lang="de-CH" dirty="0" smtClean="0">
                <a:latin typeface="+mj-lt"/>
              </a:rPr>
              <a:t>)</a:t>
            </a:r>
            <a:endParaRPr lang="de-CH" dirty="0">
              <a:latin typeface="+mj-lt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hteck 30"/>
          <p:cNvSpPr/>
          <p:nvPr/>
        </p:nvSpPr>
        <p:spPr>
          <a:xfrm>
            <a:off x="6700345" y="3515313"/>
            <a:ext cx="1237280" cy="552450"/>
          </a:xfrm>
          <a:prstGeom prst="rect">
            <a:avLst/>
          </a:prstGeom>
          <a:solidFill>
            <a:srgbClr val="99CCFF"/>
          </a:solidFill>
          <a:ln>
            <a:solidFill>
              <a:srgbClr val="99CC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0" name="Rechteck 29"/>
          <p:cNvSpPr/>
          <p:nvPr/>
        </p:nvSpPr>
        <p:spPr>
          <a:xfrm>
            <a:off x="2897945" y="3515313"/>
            <a:ext cx="1809513" cy="552450"/>
          </a:xfrm>
          <a:prstGeom prst="rect">
            <a:avLst/>
          </a:prstGeom>
          <a:solidFill>
            <a:srgbClr val="99CCFF"/>
          </a:solidFill>
          <a:ln>
            <a:solidFill>
              <a:srgbClr val="99CC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Rechteck 28"/>
          <p:cNvSpPr/>
          <p:nvPr/>
        </p:nvSpPr>
        <p:spPr>
          <a:xfrm>
            <a:off x="5109219" y="2651422"/>
            <a:ext cx="491641" cy="540000"/>
          </a:xfrm>
          <a:prstGeom prst="rect">
            <a:avLst/>
          </a:prstGeom>
          <a:solidFill>
            <a:srgbClr val="99CCFF"/>
          </a:solidFill>
          <a:ln>
            <a:solidFill>
              <a:srgbClr val="99CC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8" name="Rechteck 27"/>
          <p:cNvSpPr/>
          <p:nvPr/>
        </p:nvSpPr>
        <p:spPr>
          <a:xfrm>
            <a:off x="4215817" y="2651422"/>
            <a:ext cx="491641" cy="552450"/>
          </a:xfrm>
          <a:prstGeom prst="rect">
            <a:avLst/>
          </a:prstGeom>
          <a:solidFill>
            <a:srgbClr val="99CCFF"/>
          </a:solidFill>
          <a:ln>
            <a:solidFill>
              <a:srgbClr val="99CCFF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7" name="Rechteck 26"/>
          <p:cNvSpPr/>
          <p:nvPr/>
        </p:nvSpPr>
        <p:spPr>
          <a:xfrm>
            <a:off x="5437295" y="3515313"/>
            <a:ext cx="853146" cy="552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6" name="Rechteck 25"/>
          <p:cNvSpPr/>
          <p:nvPr/>
        </p:nvSpPr>
        <p:spPr>
          <a:xfrm>
            <a:off x="2106749" y="3499547"/>
            <a:ext cx="684000" cy="552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4" name="Rechteck 23"/>
          <p:cNvSpPr/>
          <p:nvPr/>
        </p:nvSpPr>
        <p:spPr>
          <a:xfrm>
            <a:off x="4926444" y="2651422"/>
            <a:ext cx="324000" cy="54000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>
          <a:xfrm>
            <a:off x="323850" y="2024064"/>
            <a:ext cx="8496300" cy="419591"/>
          </a:xfrm>
        </p:spPr>
        <p:txBody>
          <a:bodyPr/>
          <a:lstStyle/>
          <a:p>
            <a:r>
              <a:rPr lang="en-US" dirty="0" smtClean="0"/>
              <a:t>Angular Acceleration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>
              <a:solidFill>
                <a:srgbClr val="FFC000"/>
              </a:solidFill>
            </a:endParaRPr>
          </a:p>
          <a:p>
            <a:pPr lvl="1"/>
            <a:r>
              <a:rPr lang="en-US" dirty="0" smtClean="0">
                <a:solidFill>
                  <a:srgbClr val="FFC000"/>
                </a:solidFill>
              </a:rPr>
              <a:t>Assume </a:t>
            </a:r>
            <a:r>
              <a:rPr lang="en-US" dirty="0" smtClean="0">
                <a:solidFill>
                  <a:srgbClr val="FFC000"/>
                </a:solidFill>
              </a:rPr>
              <a:t>perfect knowledge of actuator force (in steady state)</a:t>
            </a:r>
          </a:p>
          <a:p>
            <a:pPr lvl="1"/>
            <a:endParaRPr lang="en-US" dirty="0" smtClean="0">
              <a:solidFill>
                <a:srgbClr val="FFC000"/>
              </a:solidFill>
            </a:endParaRPr>
          </a:p>
          <a:p>
            <a:endParaRPr lang="en-US" dirty="0" smtClean="0"/>
          </a:p>
        </p:txBody>
      </p:sp>
      <p:sp>
        <p:nvSpPr>
          <p:cNvPr id="22" name="Rechteck 21"/>
          <p:cNvSpPr/>
          <p:nvPr/>
        </p:nvSpPr>
        <p:spPr>
          <a:xfrm>
            <a:off x="2897945" y="2640916"/>
            <a:ext cx="491641" cy="552450"/>
          </a:xfrm>
          <a:prstGeom prst="rect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20" name="Picture 6" descr="http://latex.codecogs.com/png.latex?%5Cinline%20%5Chuge%20%5Cmathbf%7BM%7D_b%20%3D%20%5Cunderbrace%7B%5Csum_%7Bk%3D1%7D%5EN%20%7B%20%5Cleft%5B%20%5Cmathbf%7BC%7D_%7Bb%2Cm_k%7D%20%5Cleft%28%20%5Cmathbf%7Bp%7D%5E%7Bm_k%2Ccog%7D_%7Bm_k%7D%20%5Ctimes%20%5Cmathbf%7BF%7D_%7Bm_k%7D%20%5Cright%29%7D%20%5Cright%5D%7D_%7B%5Cmathbf%7BM%7D%5E%7Bactuation%7D%7D%20-%20%5Cunderbrace%7B%20%5Cleft%28%20%5Cmathbf%7Bp%7D%5E%7Bcob%2Ccog%7D_b%20%5Ctimes%20%28%5Cmathbf%7BC%7D_%7Bb%2Cw%7Dm%5Cmathbf%7Bg%7D_w%29%20%5Cright%29%20%7D_%7B%5Cmathbf%7BM%7D%5E%7Bgravity%7D%7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" y="3335260"/>
            <a:ext cx="7439025" cy="1266825"/>
          </a:xfrm>
          <a:prstGeom prst="rect">
            <a:avLst/>
          </a:prstGeom>
          <a:noFill/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System Model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23" name="Picture 8" descr="http://latex.codecogs.com/png.latex?%5Cinline%20%5Chuge%20%5Cmathbf%7Bf%7D%28%5Cmathbf%7Bx%7D%2C%5Cmathbf%7Bu%7D%2C%5Cboldsymbol%7B%5Ctheta%7D%29%20%3D%20%5Chat%7B%5Cboldsymbol%7B%5Calpha%7D_b%7D%20%3D%20%5Cmathbf%7BJ%7D_b%5E%7B-1%7D%20%28%5Cmathbf%7BM%7D_b%20-%20%5Cboldsymbol%7B%5Comega%7D_b%20%5Ctimes%20%5Cmathbf%7BJ%7D_b%20%5Cboldsymbol%7B%5Comega%7D_b%20%2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3900" y="2775145"/>
            <a:ext cx="4933950" cy="36195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</a:t>
            </a:r>
            <a:r>
              <a:rPr lang="de-CH" dirty="0" err="1" smtClean="0"/>
              <a:t>Optimization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Nonlinear</a:t>
            </a:r>
            <a:r>
              <a:rPr lang="de-CH" dirty="0" smtClean="0"/>
              <a:t> Least </a:t>
            </a:r>
            <a:r>
              <a:rPr lang="de-CH" dirty="0" err="1" smtClean="0"/>
              <a:t>Squares</a:t>
            </a:r>
            <a:endParaRPr lang="de-CH" dirty="0" smtClean="0"/>
          </a:p>
          <a:p>
            <a:endParaRPr lang="de-CH" dirty="0" smtClean="0"/>
          </a:p>
          <a:p>
            <a:endParaRPr lang="de-CH" dirty="0" smtClean="0"/>
          </a:p>
          <a:p>
            <a:endParaRPr lang="de-CH" dirty="0" smtClean="0"/>
          </a:p>
          <a:p>
            <a:r>
              <a:rPr lang="de-CH" dirty="0" err="1" smtClean="0"/>
              <a:t>Levenberg</a:t>
            </a:r>
            <a:r>
              <a:rPr lang="de-CH" dirty="0" smtClean="0"/>
              <a:t>-Marquardt</a:t>
            </a:r>
          </a:p>
          <a:p>
            <a:pPr lvl="1"/>
            <a:r>
              <a:rPr lang="de-CH" dirty="0" smtClean="0"/>
              <a:t>Robust </a:t>
            </a:r>
            <a:r>
              <a:rPr lang="de-CH" dirty="0" err="1" smtClean="0"/>
              <a:t>and</a:t>
            </a:r>
            <a:r>
              <a:rPr lang="de-CH" dirty="0" smtClean="0"/>
              <a:t> fast </a:t>
            </a:r>
            <a:r>
              <a:rPr lang="de-CH" dirty="0" err="1" smtClean="0"/>
              <a:t>gradient</a:t>
            </a:r>
            <a:r>
              <a:rPr lang="de-CH" dirty="0" smtClean="0"/>
              <a:t> </a:t>
            </a:r>
            <a:r>
              <a:rPr lang="de-CH" dirty="0" err="1" smtClean="0"/>
              <a:t>based</a:t>
            </a:r>
            <a:r>
              <a:rPr lang="de-CH" dirty="0" smtClean="0"/>
              <a:t> </a:t>
            </a:r>
            <a:r>
              <a:rPr lang="de-CH" dirty="0" err="1" smtClean="0"/>
              <a:t>minimization</a:t>
            </a:r>
            <a:endParaRPr lang="de-CH" dirty="0" smtClean="0"/>
          </a:p>
          <a:p>
            <a:endParaRPr lang="de-CH" dirty="0"/>
          </a:p>
        </p:txBody>
      </p:sp>
      <p:pic>
        <p:nvPicPr>
          <p:cNvPr id="9218" name="Picture 2" descr="http://latex.codecogs.com/png.latex?%5Cinline%20%5Chuge%20S%28%5Cboldsymbol%7B%5Ctheta%7D%29%3D%5Csum_%7Bi%3D1%7D%5E%7BN%7D%7B%20%5Cleft%5C%7C%20%5Cmathbf%7By%7D_i-%5Cmathbf%7Bf%7D%28%5Cmathbf%7Bx%7D_i%2C%5Cboldsymbol%7B%5Ctheta%7D%29%20%5Cright%5C%7C%20%5E2%7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1775" y="2860237"/>
            <a:ext cx="3600450" cy="381000"/>
          </a:xfrm>
          <a:prstGeom prst="rect">
            <a:avLst/>
          </a:prstGeom>
          <a:noFill/>
        </p:spPr>
      </p:pic>
      <p:pic>
        <p:nvPicPr>
          <p:cNvPr id="9220" name="Picture 4" descr="http://latex.codecogs.com/png.latex?%5Cinline%20%5Chuge%20%28%5Cmathbf%7BJ%7D%5E%5Ctop%5Cmathbf%7BJ%7D&amp;plus;%5Clambda%20%5Ctext%7Bdiag%7D%28%5Cmathbf%7BJ%7D%5E%5Ctop%5Cmathbf%7BJ%7D%29%29%5Cboldsymbol%7B%5Cdelta%7D%3D%5Cmathbf%7BJ%7D%5E%5Ctop%5B%5Cmathbf%7By%7D-%5Cmathbf%7Bf%7D%28%5Cboldsymbol%7B%5Ctheta%7D%29%5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0763" y="4878278"/>
            <a:ext cx="4562475" cy="33337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Matthias\Documents\GitHub\AU_estimator_doc\02_Presentation\0202_Final\Figures\inputs_auFeedback_2D_cu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851" y="3327398"/>
            <a:ext cx="3868322" cy="2826851"/>
          </a:xfrm>
          <a:prstGeom prst="rect">
            <a:avLst/>
          </a:prstGeom>
          <a:noFill/>
        </p:spPr>
      </p:pic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Inputs must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b="1" dirty="0" err="1" smtClean="0"/>
              <a:t>applicable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b="1" dirty="0" err="1" smtClean="0"/>
              <a:t>sufficiently</a:t>
            </a:r>
            <a:r>
              <a:rPr lang="de-CH" b="1" dirty="0" smtClean="0"/>
              <a:t> </a:t>
            </a:r>
            <a:r>
              <a:rPr lang="de-CH" b="1" dirty="0" err="1" smtClean="0"/>
              <a:t>excited</a:t>
            </a:r>
            <a:endParaRPr lang="de-CH" b="1" dirty="0" smtClean="0"/>
          </a:p>
          <a:p>
            <a:pPr lvl="1"/>
            <a:r>
              <a:rPr lang="de-CH" dirty="0" err="1" smtClean="0"/>
              <a:t>Apply</a:t>
            </a:r>
            <a:r>
              <a:rPr lang="de-CH" dirty="0" smtClean="0"/>
              <a:t> </a:t>
            </a:r>
            <a:r>
              <a:rPr lang="de-CH" dirty="0" err="1" smtClean="0"/>
              <a:t>sequence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b="1" dirty="0" err="1" smtClean="0"/>
              <a:t>forward</a:t>
            </a:r>
            <a:r>
              <a:rPr lang="de-CH" b="1" dirty="0" smtClean="0"/>
              <a:t>/</a:t>
            </a:r>
            <a:r>
              <a:rPr lang="de-CH" b="1" dirty="0" err="1" smtClean="0"/>
              <a:t>backward</a:t>
            </a:r>
            <a:r>
              <a:rPr lang="de-CH" dirty="0" smtClean="0"/>
              <a:t> </a:t>
            </a:r>
            <a:r>
              <a:rPr lang="de-CH" dirty="0" err="1" smtClean="0"/>
              <a:t>force</a:t>
            </a:r>
            <a:r>
              <a:rPr lang="de-CH" dirty="0" smtClean="0"/>
              <a:t> </a:t>
            </a:r>
            <a:r>
              <a:rPr lang="de-CH" dirty="0" err="1" smtClean="0"/>
              <a:t>patterns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in </a:t>
            </a:r>
            <a:r>
              <a:rPr lang="de-CH" b="1" dirty="0" err="1" smtClean="0"/>
              <a:t>varying</a:t>
            </a:r>
            <a:r>
              <a:rPr lang="de-CH" b="1" dirty="0" smtClean="0"/>
              <a:t> </a:t>
            </a:r>
            <a:r>
              <a:rPr lang="de-CH" b="1" dirty="0" err="1" smtClean="0"/>
              <a:t>directions</a:t>
            </a:r>
            <a:r>
              <a:rPr lang="de-CH" b="1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all </a:t>
            </a:r>
            <a:r>
              <a:rPr lang="de-CH" dirty="0" err="1" smtClean="0"/>
              <a:t>actuation</a:t>
            </a:r>
            <a:r>
              <a:rPr lang="de-CH" dirty="0" smtClean="0"/>
              <a:t> </a:t>
            </a:r>
            <a:r>
              <a:rPr lang="de-CH" dirty="0" err="1" smtClean="0"/>
              <a:t>units</a:t>
            </a:r>
            <a:endParaRPr lang="de-CH" dirty="0" smtClean="0"/>
          </a:p>
          <a:p>
            <a:pPr lvl="1"/>
            <a:r>
              <a:rPr lang="de-CH" dirty="0" err="1" smtClean="0"/>
              <a:t>Steady</a:t>
            </a:r>
            <a:r>
              <a:rPr lang="de-CH" dirty="0" smtClean="0"/>
              <a:t> </a:t>
            </a:r>
            <a:r>
              <a:rPr lang="de-CH" dirty="0" err="1" smtClean="0"/>
              <a:t>state</a:t>
            </a:r>
            <a:r>
              <a:rPr lang="de-CH" dirty="0" smtClean="0"/>
              <a:t> </a:t>
            </a:r>
            <a:r>
              <a:rPr lang="de-CH" dirty="0" err="1" smtClean="0"/>
              <a:t>motor</a:t>
            </a:r>
            <a:r>
              <a:rPr lang="de-CH" dirty="0" smtClean="0"/>
              <a:t> </a:t>
            </a:r>
            <a:r>
              <a:rPr lang="de-CH" dirty="0" err="1" smtClean="0"/>
              <a:t>dynamics</a:t>
            </a:r>
            <a:endParaRPr lang="de-CH" dirty="0" smtClean="0"/>
          </a:p>
          <a:p>
            <a:pPr lvl="1"/>
            <a:endParaRPr lang="de-CH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Input Pattern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9" name="auFeedbackCont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4651249" y="3108934"/>
            <a:ext cx="4331934" cy="3248952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716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4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Simulator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Simulation Results</a:t>
            </a:r>
            <a:endParaRPr lang="en-US" dirty="0" smtClean="0"/>
          </a:p>
          <a:p>
            <a:pPr lvl="1"/>
            <a:r>
              <a:rPr lang="en-US" dirty="0" smtClean="0"/>
              <a:t>Confidence </a:t>
            </a:r>
            <a:r>
              <a:rPr lang="en-US" dirty="0" smtClean="0"/>
              <a:t>Region</a:t>
            </a:r>
            <a:endParaRPr lang="en-US" dirty="0" smtClean="0"/>
          </a:p>
          <a:p>
            <a:pPr lvl="1"/>
            <a:r>
              <a:rPr lang="en-US" dirty="0" smtClean="0"/>
              <a:t>Convergence Region</a:t>
            </a:r>
          </a:p>
          <a:p>
            <a:pPr lvl="1"/>
            <a:r>
              <a:rPr lang="en-US" dirty="0" err="1" smtClean="0"/>
              <a:t>Casestudies</a:t>
            </a:r>
            <a:r>
              <a:rPr lang="en-US" dirty="0" smtClean="0"/>
              <a:t> (no drag; 1AU</a:t>
            </a:r>
            <a:r>
              <a:rPr lang="en-US" dirty="0" smtClean="0"/>
              <a:t>;</a:t>
            </a:r>
            <a:r>
              <a:rPr lang="en-US" dirty="0" smtClean="0"/>
              <a:t> 5AU; COG offset;)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Experimental </a:t>
            </a:r>
            <a:r>
              <a:rPr lang="en-US" dirty="0" smtClean="0"/>
              <a:t>Results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err="1" smtClean="0"/>
              <a:t>Groundtruth</a:t>
            </a:r>
            <a:r>
              <a:rPr lang="en-US" dirty="0" smtClean="0"/>
              <a:t> with </a:t>
            </a:r>
            <a:r>
              <a:rPr lang="en-US" dirty="0" err="1" smtClean="0"/>
              <a:t>Leica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Zeige Konvergenz &amp; Anzahl Iterationen mit LMA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Simulation: </a:t>
            </a:r>
            <a:r>
              <a:rPr lang="de-CH" dirty="0" err="1" smtClean="0"/>
              <a:t>Confidence</a:t>
            </a:r>
            <a:r>
              <a:rPr lang="de-CH" dirty="0" smtClean="0"/>
              <a:t> Region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Simulation: </a:t>
            </a:r>
            <a:r>
              <a:rPr lang="de-CH" dirty="0" err="1" smtClean="0"/>
              <a:t>Casestudies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aphicFrame>
        <p:nvGraphicFramePr>
          <p:cNvPr id="7" name="Tabelle 6"/>
          <p:cNvGraphicFramePr>
            <a:graphicFrameLocks noGrp="1"/>
          </p:cNvGraphicFramePr>
          <p:nvPr/>
        </p:nvGraphicFramePr>
        <p:xfrm>
          <a:off x="578290" y="1890542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mean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AU4 x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AU4 y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J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cog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Default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6.18e-04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7.66e-04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6.12e-02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6.94e-05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No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drag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-4.89e-04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1.38e-03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5.16e-02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1.81e-05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elle 7"/>
          <p:cNvGraphicFramePr>
            <a:graphicFrameLocks noGrp="1"/>
          </p:cNvGraphicFramePr>
          <p:nvPr/>
        </p:nvGraphicFramePr>
        <p:xfrm>
          <a:off x="578290" y="3744742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/>
                <a:gridCol w="1219200"/>
                <a:gridCol w="1219200"/>
                <a:gridCol w="1219200"/>
                <a:gridCol w="1219200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std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AU4 x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AU4 y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J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cog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Default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3.65e-03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7.19e-03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3.00e-02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1.35e-04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No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drag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4.29e-03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7.96e-03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3.35e-02</a:t>
                      </a:r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 smtClean="0"/>
                        <a:t>1.21e-04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CH" dirty="0" smtClean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/>
        </p:nvGraphicFramePr>
        <p:xfrm>
          <a:off x="6879102" y="1890737"/>
          <a:ext cx="2264897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4897"/>
              </a:tblGrid>
              <a:tr h="370840">
                <a:tc>
                  <a:txBody>
                    <a:bodyPr/>
                    <a:lstStyle/>
                    <a:p>
                      <a:r>
                        <a:rPr lang="de-CH" dirty="0" err="1" smtClean="0"/>
                        <a:t>Resnorm</a:t>
                      </a:r>
                      <a:r>
                        <a:rPr lang="de-CH" dirty="0" smtClean="0"/>
                        <a:t> [rad/s2]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CH" dirty="0" smtClean="0"/>
                        <a:t>6.73e-04</a:t>
                      </a:r>
                      <a:endParaRPr lang="de-CH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 smtClean="0"/>
                        <a:t>6.88e-04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Inhaltsplatzhalter 1"/>
          <p:cNvSpPr txBox="1">
            <a:spLocks/>
          </p:cNvSpPr>
          <p:nvPr/>
        </p:nvSpPr>
        <p:spPr>
          <a:xfrm>
            <a:off x="323850" y="5824024"/>
            <a:ext cx="7108288" cy="424153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marL="361950" marR="0" lvl="0" indent="-36195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tabLst/>
              <a:defRPr/>
            </a:pPr>
            <a:r>
              <a:rPr kumimoji="0" lang="de-CH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32 </a:t>
            </a:r>
            <a:r>
              <a:rPr kumimoji="0" lang="de-CH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simulations</a:t>
            </a:r>
            <a:r>
              <a:rPr kumimoji="0" lang="de-CH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à 2000 </a:t>
            </a:r>
            <a:r>
              <a:rPr kumimoji="0" lang="de-CH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raw</a:t>
            </a:r>
            <a:r>
              <a:rPr kumimoji="0" lang="de-CH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</a:t>
            </a:r>
            <a:r>
              <a:rPr kumimoji="0" lang="de-CH" sz="20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datapoints</a:t>
            </a:r>
            <a:endParaRPr kumimoji="0" lang="de-CH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7086" y="1780633"/>
            <a:ext cx="7852605" cy="4417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Input Pattern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11" name="input_video_overlay_HD.WMV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697086" y="5213138"/>
            <a:ext cx="1750375" cy="984586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323850" y="1592714"/>
            <a:ext cx="8496300" cy="4716012"/>
          </a:xfrm>
        </p:spPr>
        <p:txBody>
          <a:bodyPr/>
          <a:lstStyle/>
          <a:p>
            <a:r>
              <a:rPr lang="de-CH" dirty="0" smtClean="0"/>
              <a:t>Motivation</a:t>
            </a:r>
          </a:p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 smtClean="0"/>
          </a:p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endParaRPr lang="de-CH" dirty="0" smtClean="0"/>
          </a:p>
          <a:p>
            <a:pPr lvl="1"/>
            <a:r>
              <a:rPr lang="de-CH" dirty="0" smtClean="0"/>
              <a:t>Parameters</a:t>
            </a:r>
          </a:p>
          <a:p>
            <a:pPr lvl="1"/>
            <a:r>
              <a:rPr lang="de-CH" dirty="0" smtClean="0"/>
              <a:t>System Model</a:t>
            </a:r>
          </a:p>
          <a:p>
            <a:pPr lvl="1"/>
            <a:r>
              <a:rPr lang="de-CH" dirty="0" smtClean="0"/>
              <a:t>Input Pattern</a:t>
            </a:r>
          </a:p>
          <a:p>
            <a:pPr lvl="1"/>
            <a:r>
              <a:rPr lang="de-CH" dirty="0" err="1" smtClean="0"/>
              <a:t>Optimization</a:t>
            </a:r>
            <a:endParaRPr lang="de-CH" dirty="0" smtClean="0"/>
          </a:p>
          <a:p>
            <a:r>
              <a:rPr lang="de-CH" dirty="0" err="1" smtClean="0"/>
              <a:t>Results</a:t>
            </a:r>
            <a:endParaRPr lang="de-CH" dirty="0" smtClean="0"/>
          </a:p>
          <a:p>
            <a:pPr lvl="1"/>
            <a:r>
              <a:rPr lang="de-CH" dirty="0" smtClean="0"/>
              <a:t>Simulation </a:t>
            </a:r>
            <a:r>
              <a:rPr lang="de-CH" dirty="0" err="1" smtClean="0"/>
              <a:t>Results</a:t>
            </a:r>
            <a:endParaRPr lang="de-CH" dirty="0" smtClean="0"/>
          </a:p>
          <a:p>
            <a:pPr lvl="1"/>
            <a:r>
              <a:rPr lang="de-CH" dirty="0" smtClean="0"/>
              <a:t>Experimental </a:t>
            </a:r>
            <a:r>
              <a:rPr lang="de-CH" dirty="0" err="1" smtClean="0"/>
              <a:t>Results</a:t>
            </a:r>
            <a:endParaRPr lang="de-CH" dirty="0" smtClean="0"/>
          </a:p>
          <a:p>
            <a:pPr lvl="1"/>
            <a:r>
              <a:rPr lang="de-CH" dirty="0" err="1" smtClean="0"/>
              <a:t>Ground</a:t>
            </a:r>
            <a:r>
              <a:rPr lang="de-CH" dirty="0" smtClean="0"/>
              <a:t> </a:t>
            </a:r>
            <a:r>
              <a:rPr lang="de-CH" dirty="0" err="1" smtClean="0"/>
              <a:t>Truth</a:t>
            </a:r>
            <a:endParaRPr lang="de-CH" dirty="0" smtClean="0"/>
          </a:p>
          <a:p>
            <a:r>
              <a:rPr lang="de-CH" dirty="0" err="1" smtClean="0"/>
              <a:t>Conclusion</a:t>
            </a:r>
            <a:r>
              <a:rPr lang="de-CH" dirty="0" smtClean="0"/>
              <a:t> &amp; Outlook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</p:spPr>
        <p:txBody>
          <a:bodyPr/>
          <a:lstStyle/>
          <a:p>
            <a:r>
              <a:rPr lang="de-CH" dirty="0" smtClean="0"/>
              <a:t>Content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Data </a:t>
            </a:r>
            <a:r>
              <a:rPr lang="en-US" dirty="0" smtClean="0"/>
              <a:t>Acquisition</a:t>
            </a:r>
            <a:r>
              <a:rPr lang="de-CH" dirty="0" smtClean="0"/>
              <a:t>                 (</a:t>
            </a:r>
            <a:r>
              <a:rPr lang="de-CH" dirty="0" err="1" smtClean="0"/>
              <a:t>Preprocessing</a:t>
            </a:r>
            <a:r>
              <a:rPr lang="de-CH" dirty="0" smtClean="0"/>
              <a:t>)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7" name="Picture 1" descr="C:\Users\Matthias\Documents\GitHub\AU_estimator_doc\02_Presentation\0202_Final\Figures\interactive_cut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clrChange>
              <a:clrFrom>
                <a:srgbClr val="CCCCCC"/>
              </a:clrFrom>
              <a:clrTo>
                <a:srgbClr val="CCCCCC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208365" y="2024063"/>
            <a:ext cx="6727270" cy="4210050"/>
          </a:xfrm>
          <a:prstGeom prst="rect">
            <a:avLst/>
          </a:prstGeom>
          <a:noFill/>
        </p:spPr>
      </p:pic>
      <p:sp>
        <p:nvSpPr>
          <p:cNvPr id="8" name="Ellipse 7"/>
          <p:cNvSpPr/>
          <p:nvPr/>
        </p:nvSpPr>
        <p:spPr>
          <a:xfrm>
            <a:off x="6540500" y="3568700"/>
            <a:ext cx="736600" cy="1206500"/>
          </a:xfrm>
          <a:prstGeom prst="ellipse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Textfeld 8"/>
          <p:cNvSpPr txBox="1"/>
          <p:nvPr/>
        </p:nvSpPr>
        <p:spPr>
          <a:xfrm>
            <a:off x="7277100" y="3568700"/>
            <a:ext cx="16159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 err="1" smtClean="0"/>
              <a:t>Disturbance</a:t>
            </a:r>
            <a:r>
              <a:rPr lang="de-CH" dirty="0" smtClean="0"/>
              <a:t>:</a:t>
            </a:r>
          </a:p>
          <a:p>
            <a:r>
              <a:rPr lang="de-CH" dirty="0" smtClean="0"/>
              <a:t>Remove </a:t>
            </a:r>
            <a:r>
              <a:rPr lang="de-CH" dirty="0" err="1" smtClean="0"/>
              <a:t>manually</a:t>
            </a:r>
            <a:endParaRPr lang="de-CH" dirty="0"/>
          </a:p>
        </p:txBody>
      </p:sp>
      <p:cxnSp>
        <p:nvCxnSpPr>
          <p:cNvPr id="11" name="Gerade Verbindung mit Pfeil 10"/>
          <p:cNvCxnSpPr/>
          <p:nvPr/>
        </p:nvCxnSpPr>
        <p:spPr>
          <a:xfrm>
            <a:off x="2324100" y="2024063"/>
            <a:ext cx="342900" cy="49053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/>
          <p:nvPr/>
        </p:nvCxnSpPr>
        <p:spPr>
          <a:xfrm flipH="1">
            <a:off x="3340100" y="2024063"/>
            <a:ext cx="215900" cy="490537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feld 17"/>
          <p:cNvSpPr txBox="1"/>
          <p:nvPr/>
        </p:nvSpPr>
        <p:spPr>
          <a:xfrm>
            <a:off x="3340100" y="1654731"/>
            <a:ext cx="1841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 smtClean="0"/>
              <a:t>Stop</a:t>
            </a:r>
            <a:r>
              <a:rPr lang="de-CH" dirty="0" smtClean="0"/>
              <a:t> Transient</a:t>
            </a:r>
            <a:endParaRPr lang="de-CH" dirty="0"/>
          </a:p>
        </p:txBody>
      </p:sp>
      <p:sp>
        <p:nvSpPr>
          <p:cNvPr id="19" name="Textfeld 18"/>
          <p:cNvSpPr txBox="1"/>
          <p:nvPr/>
        </p:nvSpPr>
        <p:spPr>
          <a:xfrm>
            <a:off x="1435100" y="1654731"/>
            <a:ext cx="1689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Start Transient</a:t>
            </a:r>
            <a:endParaRPr lang="de-CH" dirty="0"/>
          </a:p>
        </p:txBody>
      </p:sp>
      <p:sp>
        <p:nvSpPr>
          <p:cNvPr id="22" name="Rechteck 21"/>
          <p:cNvSpPr/>
          <p:nvPr/>
        </p:nvSpPr>
        <p:spPr>
          <a:xfrm rot="20555074">
            <a:off x="6351864" y="5428056"/>
            <a:ext cx="2857500" cy="815926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57150">
            <a:solidFill>
              <a:srgbClr val="FFFF0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ZOOM</a:t>
            </a:r>
            <a:endParaRPr lang="de-CH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21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Experiments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22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Simulation: </a:t>
            </a:r>
            <a:r>
              <a:rPr lang="de-CH" dirty="0" err="1" smtClean="0"/>
              <a:t>Convergence</a:t>
            </a:r>
            <a:r>
              <a:rPr lang="de-CH" dirty="0" smtClean="0"/>
              <a:t> </a:t>
            </a:r>
            <a:r>
              <a:rPr lang="de-CH" dirty="0" smtClean="0"/>
              <a:t>Region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8" name="Picture 2" descr="C:\Users\Matthias\Documents\GitHub\AU_estimator_doc\02_Presentation\0202_Final\Figures\convergence_analysis_init_deviation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4068349"/>
            <a:ext cx="1603424" cy="667719"/>
          </a:xfrm>
          <a:prstGeom prst="rect">
            <a:avLst/>
          </a:prstGeom>
          <a:noFill/>
        </p:spPr>
      </p:pic>
      <p:sp>
        <p:nvSpPr>
          <p:cNvPr id="13" name="Textfeld 12"/>
          <p:cNvSpPr txBox="1"/>
          <p:nvPr/>
        </p:nvSpPr>
        <p:spPr>
          <a:xfrm>
            <a:off x="787400" y="5778024"/>
            <a:ext cx="6882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Initial Parameters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about</a:t>
            </a:r>
            <a:r>
              <a:rPr lang="de-CH" dirty="0" smtClean="0"/>
              <a:t> </a:t>
            </a:r>
            <a:r>
              <a:rPr lang="de-CH" b="1" dirty="0" smtClean="0">
                <a:solidFill>
                  <a:schemeClr val="bg2"/>
                </a:solidFill>
              </a:rPr>
              <a:t>1m </a:t>
            </a:r>
            <a:r>
              <a:rPr lang="de-CH" b="1" dirty="0" err="1" smtClean="0">
                <a:solidFill>
                  <a:schemeClr val="bg2"/>
                </a:solidFill>
              </a:rPr>
              <a:t>or</a:t>
            </a:r>
            <a:r>
              <a:rPr lang="de-CH" b="1" dirty="0" smtClean="0">
                <a:solidFill>
                  <a:schemeClr val="bg2"/>
                </a:solidFill>
              </a:rPr>
              <a:t> 120° </a:t>
            </a:r>
            <a:r>
              <a:rPr lang="de-CH" dirty="0" smtClean="0"/>
              <a:t>apart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true</a:t>
            </a:r>
            <a:r>
              <a:rPr lang="de-CH" dirty="0" smtClean="0"/>
              <a:t> </a:t>
            </a:r>
            <a:r>
              <a:rPr lang="de-CH" dirty="0" err="1" smtClean="0"/>
              <a:t>value</a:t>
            </a:r>
            <a:endParaRPr lang="de-CH" dirty="0"/>
          </a:p>
        </p:txBody>
      </p:sp>
      <p:pic>
        <p:nvPicPr>
          <p:cNvPr id="14" name="Grafik 13" descr="convergence_analysis_init_deviation_bar.png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485900" y="1476382"/>
            <a:ext cx="5806482" cy="4301642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323850" y="2024064"/>
            <a:ext cx="3607080" cy="4210046"/>
          </a:xfrm>
        </p:spPr>
        <p:txBody>
          <a:bodyPr/>
          <a:lstStyle/>
          <a:p>
            <a:r>
              <a:rPr lang="de-CH" dirty="0" smtClean="0"/>
              <a:t>3 </a:t>
            </a:r>
            <a:r>
              <a:rPr lang="de-CH" dirty="0" err="1" smtClean="0"/>
              <a:t>AU‘s</a:t>
            </a:r>
            <a:r>
              <a:rPr lang="de-CH" dirty="0" smtClean="0"/>
              <a:t> </a:t>
            </a:r>
            <a:r>
              <a:rPr lang="de-CH" dirty="0" err="1" smtClean="0"/>
              <a:t>visible</a:t>
            </a:r>
            <a:r>
              <a:rPr lang="de-CH" dirty="0" smtClean="0"/>
              <a:t> </a:t>
            </a:r>
            <a:r>
              <a:rPr lang="de-CH" dirty="0" err="1" smtClean="0"/>
              <a:t>at</a:t>
            </a:r>
            <a:r>
              <a:rPr lang="de-CH" dirty="0" smtClean="0"/>
              <a:t> </a:t>
            </a:r>
            <a:r>
              <a:rPr lang="de-CH" dirty="0" err="1" smtClean="0"/>
              <a:t>once</a:t>
            </a:r>
            <a:endParaRPr lang="de-CH" dirty="0" smtClean="0"/>
          </a:p>
          <a:p>
            <a:r>
              <a:rPr lang="de-CH" dirty="0" err="1" smtClean="0"/>
              <a:t>Use</a:t>
            </a:r>
            <a:r>
              <a:rPr lang="de-CH" dirty="0" smtClean="0"/>
              <a:t> different </a:t>
            </a:r>
            <a:r>
              <a:rPr lang="de-CH" dirty="0" err="1" smtClean="0"/>
              <a:t>views</a:t>
            </a:r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Fit </a:t>
            </a:r>
            <a:r>
              <a:rPr lang="de-CH" dirty="0" err="1" smtClean="0"/>
              <a:t>data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get</a:t>
            </a:r>
            <a:r>
              <a:rPr lang="de-CH" dirty="0" smtClean="0"/>
              <a:t> </a:t>
            </a:r>
            <a:r>
              <a:rPr lang="de-CH" dirty="0" err="1" smtClean="0"/>
              <a:t>tetrahedral‘s</a:t>
            </a:r>
            <a:r>
              <a:rPr lang="de-CH" dirty="0" smtClean="0"/>
              <a:t> </a:t>
            </a:r>
            <a:r>
              <a:rPr lang="de-CH" dirty="0" err="1" smtClean="0"/>
              <a:t>edge</a:t>
            </a:r>
            <a:r>
              <a:rPr lang="de-CH" dirty="0" smtClean="0"/>
              <a:t> </a:t>
            </a:r>
            <a:r>
              <a:rPr lang="de-CH" dirty="0" err="1" smtClean="0"/>
              <a:t>length</a:t>
            </a:r>
            <a:endParaRPr lang="de-CH" dirty="0" smtClean="0"/>
          </a:p>
          <a:p>
            <a:pPr lvl="1"/>
            <a:r>
              <a:rPr lang="de-CH" dirty="0" smtClean="0"/>
              <a:t>Residual </a:t>
            </a:r>
            <a:r>
              <a:rPr lang="de-CH" dirty="0" err="1" smtClean="0"/>
              <a:t>below</a:t>
            </a:r>
            <a:r>
              <a:rPr lang="de-CH" dirty="0" smtClean="0"/>
              <a:t> 0.01m</a:t>
            </a:r>
            <a:br>
              <a:rPr lang="de-CH" dirty="0" smtClean="0"/>
            </a:b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23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„</a:t>
            </a:r>
            <a:r>
              <a:rPr lang="de-CH" dirty="0" err="1" smtClean="0"/>
              <a:t>Ground</a:t>
            </a:r>
            <a:r>
              <a:rPr lang="de-CH" dirty="0" smtClean="0"/>
              <a:t> </a:t>
            </a:r>
            <a:r>
              <a:rPr lang="de-CH" dirty="0" err="1" smtClean="0"/>
              <a:t>Truth</a:t>
            </a:r>
            <a:r>
              <a:rPr lang="de-CH" dirty="0" smtClean="0"/>
              <a:t>“ (Leica)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3930930" y="2024064"/>
            <a:ext cx="4956394" cy="3717296"/>
            <a:chOff x="3593298" y="2024064"/>
            <a:chExt cx="4956394" cy="3717296"/>
          </a:xfrm>
        </p:grpSpPr>
        <p:pic>
          <p:nvPicPr>
            <p:cNvPr id="19459" name="Picture 3" descr="C:\Users\Matthias\Documents\GitHub\AU_estimator_doc\02_Presentation\0202_Final\Fotos\2014-05-16 13.45.31 Leica_small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593298" y="2024064"/>
              <a:ext cx="4956394" cy="3717296"/>
            </a:xfrm>
            <a:prstGeom prst="rect">
              <a:avLst/>
            </a:prstGeom>
            <a:noFill/>
          </p:spPr>
        </p:pic>
        <p:sp>
          <p:nvSpPr>
            <p:cNvPr id="12" name="Rechteck 11"/>
            <p:cNvSpPr/>
            <p:nvPr/>
          </p:nvSpPr>
          <p:spPr>
            <a:xfrm rot="20640000" flipV="1">
              <a:off x="5059603" y="3870031"/>
              <a:ext cx="1692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" name="Rechteck 9"/>
            <p:cNvSpPr/>
            <p:nvPr/>
          </p:nvSpPr>
          <p:spPr>
            <a:xfrm rot="19654266" flipV="1">
              <a:off x="4869639" y="3396727"/>
              <a:ext cx="2664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/>
          </p:nvSpPr>
          <p:spPr>
            <a:xfrm rot="21060407" flipV="1">
              <a:off x="5091794" y="3883789"/>
              <a:ext cx="2808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9460" name="Picture 4" descr="C:\Users\Matthias\Documents\GitHub\AU_estimator_doc\02_Presentation\0202_Final\Fotos\2014-05-16 13.44.36 Leica_small.jpg"/>
          <p:cNvPicPr>
            <a:picLocks noChangeAspect="1" noChangeArrowheads="1"/>
          </p:cNvPicPr>
          <p:nvPr/>
        </p:nvPicPr>
        <p:blipFill>
          <a:blip r:embed="rId3" cstate="print"/>
          <a:srcRect l="2946" t="9766" r="21872" b="19233"/>
          <a:stretch>
            <a:fillRect/>
          </a:stretch>
        </p:blipFill>
        <p:spPr bwMode="auto">
          <a:xfrm>
            <a:off x="3249637" y="5097505"/>
            <a:ext cx="1818064" cy="128771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Leica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5095360" y="2745105"/>
            <a:ext cx="3530991" cy="2648243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Compare</a:t>
            </a:r>
            <a:r>
              <a:rPr lang="de-CH" dirty="0" smtClean="0"/>
              <a:t> </a:t>
            </a:r>
            <a:r>
              <a:rPr lang="de-CH" dirty="0" err="1" smtClean="0"/>
              <a:t>tetrahedral</a:t>
            </a:r>
            <a:r>
              <a:rPr lang="de-CH" dirty="0" smtClean="0"/>
              <a:t> </a:t>
            </a:r>
            <a:r>
              <a:rPr lang="de-CH" dirty="0" err="1" smtClean="0"/>
              <a:t>edge</a:t>
            </a:r>
            <a:r>
              <a:rPr lang="de-CH" dirty="0" smtClean="0"/>
              <a:t> </a:t>
            </a:r>
            <a:r>
              <a:rPr lang="de-CH" dirty="0" err="1" smtClean="0"/>
              <a:t>length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24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</a:t>
            </a:r>
            <a:r>
              <a:rPr lang="de-CH" dirty="0" err="1" smtClean="0"/>
              <a:t>Compare</a:t>
            </a:r>
            <a:r>
              <a:rPr lang="de-CH" dirty="0" smtClean="0"/>
              <a:t> Leica </a:t>
            </a:r>
            <a:r>
              <a:rPr lang="de-CH" dirty="0" err="1" smtClean="0"/>
              <a:t>and</a:t>
            </a:r>
            <a:r>
              <a:rPr lang="de-CH" dirty="0" smtClean="0"/>
              <a:t> Batch Solution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/>
        </p:nvGraphicFramePr>
        <p:xfrm>
          <a:off x="874543" y="2771335"/>
          <a:ext cx="3962400" cy="23241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90600"/>
                <a:gridCol w="990600"/>
                <a:gridCol w="990600"/>
                <a:gridCol w="990600"/>
              </a:tblGrid>
              <a:tr h="381000">
                <a:tc gridSpan="4">
                  <a:txBody>
                    <a:bodyPr/>
                    <a:lstStyle/>
                    <a:p>
                      <a:pPr fontAlgn="t"/>
                      <a:r>
                        <a:rPr lang="de-CH" dirty="0" smtClean="0"/>
                        <a:t>Relative </a:t>
                      </a:r>
                      <a:r>
                        <a:rPr lang="de-CH" dirty="0" err="1" smtClean="0"/>
                        <a:t>error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of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batch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solution</a:t>
                      </a: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  <a:r>
                        <a:rPr lang="de-CH" dirty="0" smtClean="0"/>
                        <a:t>%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AU2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AU3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/>
                        <a:t>AU4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AU1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1.68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0.86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2.76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AU2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0.67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2.47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/>
                        <a:t>AU3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3.78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</a:tbl>
          </a:graphicData>
        </a:graphic>
      </p:graphicFrame>
      <p:sp>
        <p:nvSpPr>
          <p:cNvPr id="2048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 </a:t>
            </a:r>
            <a:b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522751" y="5393348"/>
            <a:ext cx="1026941" cy="770793"/>
          </a:xfrm>
          <a:prstGeom prst="rect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>
                <a:solidFill>
                  <a:schemeClr val="tx1"/>
                </a:solidFill>
              </a:rPr>
              <a:t>Leica</a:t>
            </a:r>
          </a:p>
          <a:p>
            <a:pPr algn="ctr"/>
            <a:r>
              <a:rPr lang="de-CH" dirty="0" smtClean="0">
                <a:solidFill>
                  <a:srgbClr val="FF0000"/>
                </a:solidFill>
              </a:rPr>
              <a:t>Batch</a:t>
            </a:r>
            <a:endParaRPr lang="de-CH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Discussion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26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Outlook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FANCY SLIDE</a:t>
            </a:r>
          </a:p>
          <a:p>
            <a:r>
              <a:rPr lang="de-CH" dirty="0" smtClean="0"/>
              <a:t>Parameters </a:t>
            </a:r>
            <a:endParaRPr lang="de-CH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Motivation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6" name="Picture 3" descr="C:\Users\Matthias\AppData\Local\Microsoft\Windows\INetCache\IE\M3XKW46T\skye_cad.png"/>
          <p:cNvPicPr>
            <a:picLocks noChangeAspect="1" noChangeArrowheads="1"/>
          </p:cNvPicPr>
          <p:nvPr/>
        </p:nvPicPr>
        <p:blipFill>
          <a:blip r:embed="rId2" cstate="print"/>
          <a:srcRect l="13506"/>
          <a:stretch>
            <a:fillRect/>
          </a:stretch>
        </p:blipFill>
        <p:spPr bwMode="auto">
          <a:xfrm>
            <a:off x="4979963" y="3205859"/>
            <a:ext cx="4164037" cy="3102867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806038" y="2229068"/>
            <a:ext cx="1420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4 </a:t>
            </a:r>
            <a:r>
              <a:rPr lang="de-CH" dirty="0" err="1" smtClean="0"/>
              <a:t>Actuation</a:t>
            </a:r>
            <a:r>
              <a:rPr lang="de-CH" dirty="0" smtClean="0"/>
              <a:t> Units (AU)</a:t>
            </a:r>
            <a:endParaRPr lang="de-CH" dirty="0"/>
          </a:p>
        </p:txBody>
      </p:sp>
      <p:pic>
        <p:nvPicPr>
          <p:cNvPr id="10" name="Picture 3" descr="C:\Users\Matthias\AppData\Local\Microsoft\Windows\INetCache\IE\M3XKW46T\skye_cad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18095"/>
          <a:stretch>
            <a:fillRect/>
          </a:stretch>
        </p:blipFill>
        <p:spPr bwMode="auto">
          <a:xfrm>
            <a:off x="3460652" y="2024063"/>
            <a:ext cx="5350106" cy="4210050"/>
          </a:xfrm>
          <a:prstGeom prst="rect">
            <a:avLst/>
          </a:prstGeom>
          <a:noFill/>
        </p:spPr>
      </p:pic>
      <p:cxnSp>
        <p:nvCxnSpPr>
          <p:cNvPr id="12" name="Gerade Verbindung mit Pfeil 11"/>
          <p:cNvCxnSpPr>
            <a:stCxn id="9" idx="3"/>
          </p:cNvCxnSpPr>
          <p:nvPr/>
        </p:nvCxnSpPr>
        <p:spPr>
          <a:xfrm>
            <a:off x="3226875" y="2552234"/>
            <a:ext cx="1417133" cy="2100902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9" idx="3"/>
          </p:cNvCxnSpPr>
          <p:nvPr/>
        </p:nvCxnSpPr>
        <p:spPr>
          <a:xfrm>
            <a:off x="3226875" y="2552234"/>
            <a:ext cx="3505365" cy="2244918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9" idx="3"/>
          </p:cNvCxnSpPr>
          <p:nvPr/>
        </p:nvCxnSpPr>
        <p:spPr>
          <a:xfrm flipV="1">
            <a:off x="3226875" y="2348880"/>
            <a:ext cx="1993197" cy="203354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>
            <a:stCxn id="9" idx="3"/>
          </p:cNvCxnSpPr>
          <p:nvPr/>
        </p:nvCxnSpPr>
        <p:spPr>
          <a:xfrm>
            <a:off x="3226875" y="2552234"/>
            <a:ext cx="409021" cy="1020782"/>
          </a:xfrm>
          <a:prstGeom prst="line">
            <a:avLst/>
          </a:prstGeom>
          <a:ln w="19050"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7472214" y="2504440"/>
            <a:ext cx="14208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Electronics:</a:t>
            </a:r>
          </a:p>
          <a:p>
            <a:pPr>
              <a:buFontTx/>
              <a:buChar char="-"/>
            </a:pPr>
            <a:r>
              <a:rPr lang="de-CH" dirty="0" smtClean="0"/>
              <a:t> IMU</a:t>
            </a:r>
          </a:p>
          <a:p>
            <a:pPr>
              <a:buFontTx/>
              <a:buChar char="-"/>
            </a:pPr>
            <a:r>
              <a:rPr lang="de-CH" dirty="0" smtClean="0"/>
              <a:t> Controller</a:t>
            </a:r>
          </a:p>
          <a:p>
            <a:pPr>
              <a:buFontTx/>
              <a:buChar char="-"/>
            </a:pPr>
            <a:r>
              <a:rPr lang="de-CH" dirty="0" smtClean="0"/>
              <a:t> </a:t>
            </a:r>
            <a:r>
              <a:rPr lang="de-CH" dirty="0" err="1" smtClean="0"/>
              <a:t>XBee</a:t>
            </a:r>
            <a:endParaRPr lang="de-CH" dirty="0"/>
          </a:p>
        </p:txBody>
      </p:sp>
      <p:cxnSp>
        <p:nvCxnSpPr>
          <p:cNvPr id="27" name="Gerade Verbindung mit Pfeil 26"/>
          <p:cNvCxnSpPr>
            <a:stCxn id="25" idx="1"/>
          </p:cNvCxnSpPr>
          <p:nvPr/>
        </p:nvCxnSpPr>
        <p:spPr>
          <a:xfrm flipH="1">
            <a:off x="6738425" y="3104605"/>
            <a:ext cx="733789" cy="398250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/>
          <p:nvPr/>
        </p:nvCxnSpPr>
        <p:spPr>
          <a:xfrm flipH="1">
            <a:off x="6203852" y="2136607"/>
            <a:ext cx="492369" cy="646331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/>
          <p:cNvSpPr txBox="1"/>
          <p:nvPr/>
        </p:nvSpPr>
        <p:spPr>
          <a:xfrm>
            <a:off x="6207292" y="1505634"/>
            <a:ext cx="2159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 smtClean="0"/>
              <a:t>Spherical</a:t>
            </a:r>
            <a:r>
              <a:rPr lang="de-CH" dirty="0" smtClean="0"/>
              <a:t> Hull </a:t>
            </a:r>
            <a:r>
              <a:rPr lang="de-CH" dirty="0" err="1" smtClean="0"/>
              <a:t>filled</a:t>
            </a:r>
            <a:r>
              <a:rPr lang="de-CH" dirty="0" smtClean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Helium</a:t>
            </a:r>
            <a:endParaRPr lang="de-CH" dirty="0"/>
          </a:p>
        </p:txBody>
      </p:sp>
      <p:grpSp>
        <p:nvGrpSpPr>
          <p:cNvPr id="48" name="Gruppieren 47"/>
          <p:cNvGrpSpPr/>
          <p:nvPr/>
        </p:nvGrpSpPr>
        <p:grpSpPr>
          <a:xfrm>
            <a:off x="323850" y="3434818"/>
            <a:ext cx="3122734" cy="2567984"/>
            <a:chOff x="323850" y="3434818"/>
            <a:chExt cx="3122734" cy="2567984"/>
          </a:xfrm>
        </p:grpSpPr>
        <p:pic>
          <p:nvPicPr>
            <p:cNvPr id="14338" name="Picture 2" descr="https://lh5.googleusercontent.com/xAZLUjOV1CkPt0JygaLdsX4N04o4VM9zlieHTwiJP-1mtwVz6sjFv340s6OWFgduIYzZq3zJePkrjAKHL1gn6FtkxpefHNdx0ccIN-rWMkbxR5NgA9bFu5upPVxdOmRJyDeH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3850" y="4097801"/>
              <a:ext cx="2867025" cy="1905001"/>
            </a:xfrm>
            <a:prstGeom prst="rect">
              <a:avLst/>
            </a:prstGeom>
            <a:noFill/>
          </p:spPr>
        </p:pic>
        <p:sp>
          <p:nvSpPr>
            <p:cNvPr id="31" name="Bogen 30"/>
            <p:cNvSpPr/>
            <p:nvPr/>
          </p:nvSpPr>
          <p:spPr>
            <a:xfrm>
              <a:off x="1355042" y="3761946"/>
              <a:ext cx="970671" cy="219212"/>
            </a:xfrm>
            <a:prstGeom prst="arc">
              <a:avLst>
                <a:gd name="adj1" fmla="val 18656482"/>
                <a:gd name="adj2" fmla="val 12432965"/>
              </a:avLst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35" name="Gerade Verbindung 34"/>
            <p:cNvCxnSpPr/>
            <p:nvPr/>
          </p:nvCxnSpPr>
          <p:spPr>
            <a:xfrm flipV="1">
              <a:off x="1770038" y="3502855"/>
              <a:ext cx="36000" cy="1983546"/>
            </a:xfrm>
            <a:prstGeom prst="line">
              <a:avLst/>
            </a:prstGeom>
            <a:ln w="19050">
              <a:solidFill>
                <a:schemeClr val="tx1"/>
              </a:solidFill>
              <a:prstDash val="lgDash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/>
            <p:cNvCxnSpPr/>
            <p:nvPr/>
          </p:nvCxnSpPr>
          <p:spPr>
            <a:xfrm>
              <a:off x="1997612" y="4485711"/>
              <a:ext cx="703385" cy="36000"/>
            </a:xfrm>
            <a:prstGeom prst="straightConnector1">
              <a:avLst/>
            </a:prstGeom>
            <a:ln w="38100">
              <a:solidFill>
                <a:srgbClr val="00B050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feld 45"/>
            <p:cNvSpPr txBox="1"/>
            <p:nvPr/>
          </p:nvSpPr>
          <p:spPr>
            <a:xfrm>
              <a:off x="825847" y="3434818"/>
              <a:ext cx="1134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Rotation</a:t>
              </a:r>
              <a:endParaRPr lang="de-CH" dirty="0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2311645" y="4093702"/>
              <a:ext cx="1134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Thrust</a:t>
              </a:r>
              <a:endParaRPr lang="de-CH" dirty="0"/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nhaltsplatzhalter 7" descr="system_loop_3.eps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47750" y="3543300"/>
            <a:ext cx="7048500" cy="1171575"/>
          </a:xfrm>
        </p:spPr>
      </p:pic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pSp>
        <p:nvGrpSpPr>
          <p:cNvPr id="117" name="Gruppieren 116"/>
          <p:cNvGrpSpPr/>
          <p:nvPr/>
        </p:nvGrpSpPr>
        <p:grpSpPr>
          <a:xfrm>
            <a:off x="1420837" y="1898922"/>
            <a:ext cx="3601329" cy="2933221"/>
            <a:chOff x="1125409" y="1898922"/>
            <a:chExt cx="3601329" cy="2933221"/>
          </a:xfrm>
        </p:grpSpPr>
        <p:sp>
          <p:nvSpPr>
            <p:cNvPr id="8" name="Abgerundetes Rechteck 7"/>
            <p:cNvSpPr/>
            <p:nvPr/>
          </p:nvSpPr>
          <p:spPr>
            <a:xfrm>
              <a:off x="1125409" y="2257755"/>
              <a:ext cx="3601329" cy="2574388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" name="Rechteck 9"/>
            <p:cNvSpPr/>
            <p:nvPr/>
          </p:nvSpPr>
          <p:spPr>
            <a:xfrm>
              <a:off x="1266085" y="2651653"/>
              <a:ext cx="130829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1603716" y="283453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Blimp</a:t>
              </a:r>
              <a:endParaRPr lang="de-CH" baseline="-25000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1603716" y="3540931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M</a:t>
              </a:r>
              <a:r>
                <a:rPr lang="de-CH" baseline="-25000" dirty="0" err="1" smtClean="0"/>
                <a:t>Blimp</a:t>
              </a:r>
              <a:endParaRPr lang="de-CH" baseline="-25000" dirty="0"/>
            </a:p>
          </p:txBody>
        </p:sp>
        <p:sp>
          <p:nvSpPr>
            <p:cNvPr id="13" name="Rechteck 12"/>
            <p:cNvSpPr/>
            <p:nvPr/>
          </p:nvSpPr>
          <p:spPr>
            <a:xfrm>
              <a:off x="2968276" y="2651653"/>
              <a:ext cx="1308295" cy="175846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319968" y="283453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319968" y="3540931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α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cxnSp>
          <p:nvCxnSpPr>
            <p:cNvPr id="17" name="Gerade Verbindung mit Pfeil 16"/>
            <p:cNvCxnSpPr/>
            <p:nvPr/>
          </p:nvCxnSpPr>
          <p:spPr>
            <a:xfrm>
              <a:off x="2574380" y="3017413"/>
              <a:ext cx="37982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/>
            <p:cNvCxnSpPr/>
            <p:nvPr/>
          </p:nvCxnSpPr>
          <p:spPr>
            <a:xfrm>
              <a:off x="2574380" y="3734865"/>
              <a:ext cx="37982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/>
            <p:cNvSpPr txBox="1"/>
            <p:nvPr/>
          </p:nvSpPr>
          <p:spPr>
            <a:xfrm>
              <a:off x="1266085" y="2257755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Controller</a:t>
              </a:r>
              <a:endParaRPr lang="de-CH" dirty="0"/>
            </a:p>
          </p:txBody>
        </p:sp>
        <p:sp>
          <p:nvSpPr>
            <p:cNvPr id="29" name="Textfeld 28"/>
            <p:cNvSpPr txBox="1"/>
            <p:nvPr/>
          </p:nvSpPr>
          <p:spPr>
            <a:xfrm>
              <a:off x="2954208" y="2257755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Allocation</a:t>
              </a:r>
              <a:endParaRPr lang="de-CH" dirty="0"/>
            </a:p>
          </p:txBody>
        </p:sp>
        <p:grpSp>
          <p:nvGrpSpPr>
            <p:cNvPr id="111" name="Gruppieren 110"/>
            <p:cNvGrpSpPr/>
            <p:nvPr/>
          </p:nvGrpSpPr>
          <p:grpSpPr>
            <a:xfrm>
              <a:off x="2574380" y="2651653"/>
              <a:ext cx="2096088" cy="1083212"/>
              <a:chOff x="2574380" y="2651653"/>
              <a:chExt cx="2096088" cy="1083212"/>
            </a:xfrm>
          </p:grpSpPr>
          <p:sp>
            <p:nvSpPr>
              <p:cNvPr id="19" name="Textfeld 18"/>
              <p:cNvSpPr txBox="1"/>
              <p:nvPr/>
            </p:nvSpPr>
            <p:spPr>
              <a:xfrm>
                <a:off x="2574380" y="2651653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3</a:t>
                </a:r>
                <a:endParaRPr lang="de-CH" dirty="0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588448" y="3358051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3</a:t>
                </a:r>
                <a:endParaRPr lang="de-CH" dirty="0"/>
              </a:p>
            </p:txBody>
          </p:sp>
          <p:sp>
            <p:nvSpPr>
              <p:cNvPr id="24" name="Textfeld 23"/>
              <p:cNvSpPr txBox="1"/>
              <p:nvPr/>
            </p:nvSpPr>
            <p:spPr>
              <a:xfrm>
                <a:off x="4290640" y="3369105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4</a:t>
                </a:r>
                <a:endParaRPr lang="de-CH" dirty="0"/>
              </a:p>
            </p:txBody>
          </p:sp>
          <p:sp>
            <p:nvSpPr>
              <p:cNvPr id="34" name="Textfeld 33"/>
              <p:cNvSpPr txBox="1"/>
              <p:nvPr/>
            </p:nvSpPr>
            <p:spPr>
              <a:xfrm>
                <a:off x="4276572" y="2662707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4</a:t>
                </a:r>
                <a:endParaRPr lang="de-CH" dirty="0"/>
              </a:p>
            </p:txBody>
          </p:sp>
        </p:grpSp>
        <p:sp>
          <p:nvSpPr>
            <p:cNvPr id="36" name="Textfeld 35"/>
            <p:cNvSpPr txBox="1"/>
            <p:nvPr/>
          </p:nvSpPr>
          <p:spPr>
            <a:xfrm>
              <a:off x="1674042" y="1898922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b="1" dirty="0" smtClean="0"/>
                <a:t>Controller</a:t>
              </a:r>
              <a:endParaRPr lang="de-CH" b="1" dirty="0"/>
            </a:p>
          </p:txBody>
        </p:sp>
        <p:cxnSp>
          <p:nvCxnSpPr>
            <p:cNvPr id="54" name="Gerade Verbindung 53"/>
            <p:cNvCxnSpPr/>
            <p:nvPr/>
          </p:nvCxnSpPr>
          <p:spPr>
            <a:xfrm flipV="1">
              <a:off x="2771329" y="4210153"/>
              <a:ext cx="0" cy="372926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57"/>
            <p:cNvCxnSpPr/>
            <p:nvPr/>
          </p:nvCxnSpPr>
          <p:spPr>
            <a:xfrm flipV="1">
              <a:off x="2771329" y="4203343"/>
              <a:ext cx="182879" cy="2348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2" name="Gruppieren 111"/>
            <p:cNvGrpSpPr/>
            <p:nvPr/>
          </p:nvGrpSpPr>
          <p:grpSpPr>
            <a:xfrm>
              <a:off x="2575384" y="2652659"/>
              <a:ext cx="2096088" cy="1083212"/>
              <a:chOff x="2574380" y="2651653"/>
              <a:chExt cx="2096088" cy="1083212"/>
            </a:xfrm>
          </p:grpSpPr>
          <p:sp>
            <p:nvSpPr>
              <p:cNvPr id="113" name="Textfeld 112"/>
              <p:cNvSpPr txBox="1"/>
              <p:nvPr/>
            </p:nvSpPr>
            <p:spPr>
              <a:xfrm>
                <a:off x="2574380" y="2651653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3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4" name="Textfeld 113"/>
              <p:cNvSpPr txBox="1"/>
              <p:nvPr/>
            </p:nvSpPr>
            <p:spPr>
              <a:xfrm>
                <a:off x="2588448" y="3358051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3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5" name="Textfeld 114"/>
              <p:cNvSpPr txBox="1"/>
              <p:nvPr/>
            </p:nvSpPr>
            <p:spPr>
              <a:xfrm>
                <a:off x="4290640" y="3369105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4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6" name="Textfeld 115"/>
              <p:cNvSpPr txBox="1"/>
              <p:nvPr/>
            </p:nvSpPr>
            <p:spPr>
              <a:xfrm>
                <a:off x="4276572" y="2662707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4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119" name="Gruppieren 118"/>
          <p:cNvGrpSpPr/>
          <p:nvPr/>
        </p:nvGrpSpPr>
        <p:grpSpPr>
          <a:xfrm>
            <a:off x="3066757" y="1888423"/>
            <a:ext cx="5862771" cy="2943720"/>
            <a:chOff x="2771329" y="1888423"/>
            <a:chExt cx="5862771" cy="2943720"/>
          </a:xfrm>
        </p:grpSpPr>
        <p:sp>
          <p:nvSpPr>
            <p:cNvPr id="25" name="Abgerundetes Rechteck 24"/>
            <p:cNvSpPr/>
            <p:nvPr/>
          </p:nvSpPr>
          <p:spPr>
            <a:xfrm>
              <a:off x="5008100" y="2257755"/>
              <a:ext cx="3626000" cy="2574388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7" name="Rechteck 26"/>
            <p:cNvSpPr/>
            <p:nvPr/>
          </p:nvSpPr>
          <p:spPr>
            <a:xfrm>
              <a:off x="5465299" y="2651654"/>
              <a:ext cx="110431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0" name="Textfeld 29"/>
            <p:cNvSpPr txBox="1"/>
            <p:nvPr/>
          </p:nvSpPr>
          <p:spPr>
            <a:xfrm>
              <a:off x="5366816" y="2268254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Actuation</a:t>
              </a:r>
              <a:endParaRPr lang="de-CH" dirty="0"/>
            </a:p>
          </p:txBody>
        </p:sp>
        <p:sp>
          <p:nvSpPr>
            <p:cNvPr id="31" name="Textfeld 30"/>
            <p:cNvSpPr txBox="1"/>
            <p:nvPr/>
          </p:nvSpPr>
          <p:spPr>
            <a:xfrm>
              <a:off x="6752498" y="2268254"/>
              <a:ext cx="18545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Body Dynamics</a:t>
              </a:r>
              <a:endParaRPr lang="de-CH" dirty="0"/>
            </a:p>
          </p:txBody>
        </p:sp>
        <p:sp>
          <p:nvSpPr>
            <p:cNvPr id="32" name="Rechteck 31"/>
            <p:cNvSpPr/>
            <p:nvPr/>
          </p:nvSpPr>
          <p:spPr>
            <a:xfrm>
              <a:off x="7094810" y="2662707"/>
              <a:ext cx="130829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21" name="Gerade Verbindung mit Pfeil 20"/>
            <p:cNvCxnSpPr/>
            <p:nvPr/>
          </p:nvCxnSpPr>
          <p:spPr>
            <a:xfrm>
              <a:off x="4296368" y="3028467"/>
              <a:ext cx="116893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/>
            <p:cNvCxnSpPr/>
            <p:nvPr/>
          </p:nvCxnSpPr>
          <p:spPr>
            <a:xfrm flipV="1">
              <a:off x="4296368" y="3734865"/>
              <a:ext cx="116893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/>
            <p:cNvSpPr txBox="1"/>
            <p:nvPr/>
          </p:nvSpPr>
          <p:spPr>
            <a:xfrm>
              <a:off x="5631760" y="1888423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b="1" dirty="0" smtClean="0"/>
                <a:t>System</a:t>
              </a:r>
              <a:endParaRPr lang="de-CH" b="1" dirty="0"/>
            </a:p>
          </p:txBody>
        </p:sp>
        <p:cxnSp>
          <p:nvCxnSpPr>
            <p:cNvPr id="38" name="Gerade Verbindung mit Pfeil 37"/>
            <p:cNvCxnSpPr/>
            <p:nvPr/>
          </p:nvCxnSpPr>
          <p:spPr>
            <a:xfrm>
              <a:off x="6569614" y="3014399"/>
              <a:ext cx="525196" cy="301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/>
            <p:cNvCxnSpPr/>
            <p:nvPr/>
          </p:nvCxnSpPr>
          <p:spPr>
            <a:xfrm>
              <a:off x="6569614" y="3731851"/>
              <a:ext cx="525196" cy="301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/>
            <p:cNvSpPr txBox="1"/>
            <p:nvPr/>
          </p:nvSpPr>
          <p:spPr>
            <a:xfrm>
              <a:off x="6583682" y="3355037"/>
              <a:ext cx="379828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6569614" y="2648639"/>
              <a:ext cx="379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sp>
          <p:nvSpPr>
            <p:cNvPr id="46" name="Textfeld 45"/>
            <p:cNvSpPr txBox="1"/>
            <p:nvPr/>
          </p:nvSpPr>
          <p:spPr>
            <a:xfrm>
              <a:off x="5631760" y="2832185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sp>
          <p:nvSpPr>
            <p:cNvPr id="47" name="Textfeld 46"/>
            <p:cNvSpPr txBox="1"/>
            <p:nvPr/>
          </p:nvSpPr>
          <p:spPr>
            <a:xfrm>
              <a:off x="5631760" y="353858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α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cxnSp>
          <p:nvCxnSpPr>
            <p:cNvPr id="49" name="Gerade Verbindung 48"/>
            <p:cNvCxnSpPr/>
            <p:nvPr/>
          </p:nvCxnSpPr>
          <p:spPr>
            <a:xfrm flipV="1">
              <a:off x="6766566" y="3734865"/>
              <a:ext cx="0" cy="82800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/>
            <p:cNvCxnSpPr/>
            <p:nvPr/>
          </p:nvCxnSpPr>
          <p:spPr>
            <a:xfrm flipH="1" flipV="1">
              <a:off x="2771329" y="4591001"/>
              <a:ext cx="2683837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5465299" y="4353843"/>
              <a:ext cx="1104315" cy="33884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Encoder</a:t>
              </a:r>
              <a:endParaRPr lang="de-CH" dirty="0"/>
            </a:p>
          </p:txBody>
        </p:sp>
        <p:cxnSp>
          <p:nvCxnSpPr>
            <p:cNvPr id="65" name="Gerade Verbindung 64"/>
            <p:cNvCxnSpPr/>
            <p:nvPr/>
          </p:nvCxnSpPr>
          <p:spPr>
            <a:xfrm flipH="1">
              <a:off x="6583682" y="456286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feld 68"/>
            <p:cNvSpPr txBox="1"/>
            <p:nvPr/>
          </p:nvSpPr>
          <p:spPr>
            <a:xfrm>
              <a:off x="5022168" y="4255371"/>
              <a:ext cx="379828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pic>
          <p:nvPicPr>
            <p:cNvPr id="70" name="Picture 7" descr="C:\Eigene Dateien\Schule\ETH\9Semester\SemesterThesis\skye_cad_transp.png"/>
            <p:cNvPicPr>
              <a:picLocks noChangeAspect="1" noChangeArrowheads="1"/>
            </p:cNvPicPr>
            <p:nvPr/>
          </p:nvPicPr>
          <p:blipFill>
            <a:blip r:embed="rId2" cstate="print">
              <a:grayscl/>
            </a:blip>
            <a:srcRect l="14716" r="21902"/>
            <a:stretch>
              <a:fillRect/>
            </a:stretch>
          </p:blipFill>
          <p:spPr bwMode="auto">
            <a:xfrm>
              <a:off x="7094810" y="2683353"/>
              <a:ext cx="1348743" cy="1371503"/>
            </a:xfrm>
            <a:prstGeom prst="rect">
              <a:avLst/>
            </a:prstGeom>
            <a:noFill/>
          </p:spPr>
        </p:pic>
      </p:grpSp>
      <p:grpSp>
        <p:nvGrpSpPr>
          <p:cNvPr id="120" name="Gruppieren 119"/>
          <p:cNvGrpSpPr/>
          <p:nvPr/>
        </p:nvGrpSpPr>
        <p:grpSpPr>
          <a:xfrm>
            <a:off x="1252021" y="3731851"/>
            <a:ext cx="6792365" cy="2169542"/>
            <a:chOff x="956593" y="3731851"/>
            <a:chExt cx="6792365" cy="2169542"/>
          </a:xfrm>
        </p:grpSpPr>
        <p:sp>
          <p:nvSpPr>
            <p:cNvPr id="71" name="Abgerundetes Rechteck 70"/>
            <p:cNvSpPr/>
            <p:nvPr/>
          </p:nvSpPr>
          <p:spPr>
            <a:xfrm>
              <a:off x="3040352" y="5015129"/>
              <a:ext cx="3626000" cy="886264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State </a:t>
              </a:r>
              <a:r>
                <a:rPr lang="de-CH" dirty="0" err="1" smtClean="0"/>
                <a:t>Estimation</a:t>
              </a:r>
              <a:endParaRPr lang="de-CH" dirty="0"/>
            </a:p>
          </p:txBody>
        </p:sp>
        <p:cxnSp>
          <p:nvCxnSpPr>
            <p:cNvPr id="75" name="Gerade Verbindung 74"/>
            <p:cNvCxnSpPr>
              <a:stCxn id="32" idx="2"/>
            </p:cNvCxnSpPr>
            <p:nvPr/>
          </p:nvCxnSpPr>
          <p:spPr>
            <a:xfrm>
              <a:off x="7748958" y="4210153"/>
              <a:ext cx="0" cy="1248108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76"/>
            <p:cNvCxnSpPr>
              <a:endCxn id="71" idx="3"/>
            </p:cNvCxnSpPr>
            <p:nvPr/>
          </p:nvCxnSpPr>
          <p:spPr>
            <a:xfrm flipH="1">
              <a:off x="6666352" y="5458261"/>
              <a:ext cx="1082606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82"/>
            <p:cNvCxnSpPr>
              <a:stCxn id="71" idx="1"/>
            </p:cNvCxnSpPr>
            <p:nvPr/>
          </p:nvCxnSpPr>
          <p:spPr>
            <a:xfrm flipH="1">
              <a:off x="956593" y="5458261"/>
              <a:ext cx="2083759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 Verbindung 84"/>
            <p:cNvCxnSpPr/>
            <p:nvPr/>
          </p:nvCxnSpPr>
          <p:spPr>
            <a:xfrm flipV="1">
              <a:off x="956593" y="3739327"/>
              <a:ext cx="0" cy="1718934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88"/>
            <p:cNvCxnSpPr/>
            <p:nvPr/>
          </p:nvCxnSpPr>
          <p:spPr>
            <a:xfrm>
              <a:off x="956593" y="3731851"/>
              <a:ext cx="309492" cy="3014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uppieren 120"/>
          <p:cNvGrpSpPr/>
          <p:nvPr/>
        </p:nvGrpSpPr>
        <p:grpSpPr>
          <a:xfrm>
            <a:off x="112548" y="2844975"/>
            <a:ext cx="1456878" cy="358890"/>
            <a:chOff x="301610" y="2859043"/>
            <a:chExt cx="986456" cy="338848"/>
          </a:xfrm>
        </p:grpSpPr>
        <p:cxnSp>
          <p:nvCxnSpPr>
            <p:cNvPr id="80" name="Gerade Verbindung mit Pfeil 79"/>
            <p:cNvCxnSpPr>
              <a:stCxn id="95" idx="3"/>
            </p:cNvCxnSpPr>
            <p:nvPr/>
          </p:nvCxnSpPr>
          <p:spPr>
            <a:xfrm flipV="1">
              <a:off x="1073150" y="3014399"/>
              <a:ext cx="214916" cy="1406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echteck 94"/>
            <p:cNvSpPr/>
            <p:nvPr/>
          </p:nvSpPr>
          <p:spPr>
            <a:xfrm>
              <a:off x="301610" y="2859043"/>
              <a:ext cx="771540" cy="33884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err="1" smtClean="0"/>
                <a:t>Setpoint</a:t>
              </a:r>
              <a:endParaRPr lang="de-CH" dirty="0"/>
            </a:p>
          </p:txBody>
        </p:sp>
      </p:grpSp>
      <p:sp>
        <p:nvSpPr>
          <p:cNvPr id="64" name="Multiplizieren 63"/>
          <p:cNvSpPr/>
          <p:nvPr/>
        </p:nvSpPr>
        <p:spPr>
          <a:xfrm>
            <a:off x="-1505243" y="0"/>
            <a:ext cx="12365208" cy="7518548"/>
          </a:xfrm>
          <a:prstGeom prst="mathMultiply">
            <a:avLst>
              <a:gd name="adj1" fmla="val 3413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Goals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cxnSp>
        <p:nvCxnSpPr>
          <p:cNvPr id="8" name="Gerade Verbindung mit Pfeil 7"/>
          <p:cNvCxnSpPr>
            <a:endCxn id="16" idx="1"/>
          </p:cNvCxnSpPr>
          <p:nvPr/>
        </p:nvCxnSpPr>
        <p:spPr>
          <a:xfrm flipV="1">
            <a:off x="2364824" y="2477081"/>
            <a:ext cx="677921" cy="1491100"/>
          </a:xfrm>
          <a:prstGeom prst="straightConnector1">
            <a:avLst/>
          </a:prstGeom>
          <a:ln>
            <a:solidFill>
              <a:schemeClr val="accent2"/>
            </a:solidFill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2364824" y="3968181"/>
            <a:ext cx="677921" cy="150686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>
            <a:stCxn id="16" idx="3"/>
          </p:cNvCxnSpPr>
          <p:nvPr/>
        </p:nvCxnSpPr>
        <p:spPr>
          <a:xfrm>
            <a:off x="4966138" y="2477081"/>
            <a:ext cx="1240432" cy="1588"/>
          </a:xfrm>
          <a:prstGeom prst="straightConnector1">
            <a:avLst/>
          </a:prstGeom>
          <a:ln>
            <a:solidFill>
              <a:schemeClr val="accent2"/>
            </a:solidFill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endCxn id="17" idx="0"/>
          </p:cNvCxnSpPr>
          <p:nvPr/>
        </p:nvCxnSpPr>
        <p:spPr>
          <a:xfrm rot="5400000">
            <a:off x="6754980" y="3226174"/>
            <a:ext cx="442693" cy="79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8" idx="1"/>
          </p:cNvCxnSpPr>
          <p:nvPr/>
        </p:nvCxnSpPr>
        <p:spPr>
          <a:xfrm rot="5400000" flipH="1" flipV="1">
            <a:off x="6754581" y="4725556"/>
            <a:ext cx="442694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endCxn id="18" idx="2"/>
          </p:cNvCxnSpPr>
          <p:nvPr/>
        </p:nvCxnSpPr>
        <p:spPr>
          <a:xfrm>
            <a:off x="4966138" y="5475048"/>
            <a:ext cx="1240432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 rot="10800000">
            <a:off x="4966139" y="3959308"/>
            <a:ext cx="1048093" cy="2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 rot="5400000">
            <a:off x="3783095" y="4725556"/>
            <a:ext cx="442694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Abgerundetes Rechteck 15"/>
          <p:cNvSpPr/>
          <p:nvPr/>
        </p:nvSpPr>
        <p:spPr>
          <a:xfrm>
            <a:off x="3042745" y="1948936"/>
            <a:ext cx="1923393" cy="1056290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Abgerundetes Rechteck 16"/>
          <p:cNvSpPr/>
          <p:nvPr/>
        </p:nvSpPr>
        <p:spPr>
          <a:xfrm>
            <a:off x="6014231" y="3447919"/>
            <a:ext cx="1923393" cy="1056290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Optimization</a:t>
            </a:r>
            <a:r>
              <a:rPr lang="de-CH" dirty="0" smtClean="0"/>
              <a:t> </a:t>
            </a:r>
            <a:r>
              <a:rPr lang="de-CH" dirty="0" err="1" smtClean="0"/>
              <a:t>Algorithm</a:t>
            </a:r>
            <a:endParaRPr lang="de-CH" dirty="0"/>
          </a:p>
        </p:txBody>
      </p:sp>
      <p:sp>
        <p:nvSpPr>
          <p:cNvPr id="18" name="Flussdiagramm: Daten 17"/>
          <p:cNvSpPr/>
          <p:nvPr/>
        </p:nvSpPr>
        <p:spPr>
          <a:xfrm>
            <a:off x="6014231" y="4946903"/>
            <a:ext cx="1923393" cy="1056290"/>
          </a:xfrm>
          <a:prstGeom prst="flowChartInputOutpu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Model Output</a:t>
            </a:r>
            <a:endParaRPr lang="de-CH" dirty="0"/>
          </a:p>
        </p:txBody>
      </p:sp>
      <p:grpSp>
        <p:nvGrpSpPr>
          <p:cNvPr id="19" name="Gruppieren 18"/>
          <p:cNvGrpSpPr/>
          <p:nvPr/>
        </p:nvGrpSpPr>
        <p:grpSpPr>
          <a:xfrm>
            <a:off x="3042745" y="4946903"/>
            <a:ext cx="1923393" cy="1056290"/>
            <a:chOff x="3042745" y="4809743"/>
            <a:chExt cx="1923393" cy="1056290"/>
          </a:xfrm>
        </p:grpSpPr>
        <p:sp>
          <p:nvSpPr>
            <p:cNvPr id="20" name="Abgerundetes Rechteck 19"/>
            <p:cNvSpPr/>
            <p:nvPr/>
          </p:nvSpPr>
          <p:spPr>
            <a:xfrm>
              <a:off x="3042745" y="4809743"/>
              <a:ext cx="1923393" cy="1056290"/>
            </a:xfrm>
            <a:prstGeom prst="round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Model</a:t>
              </a:r>
            </a:p>
            <a:p>
              <a:pPr algn="ctr"/>
              <a:endParaRPr lang="de-CH" dirty="0"/>
            </a:p>
          </p:txBody>
        </p:sp>
        <p:graphicFrame>
          <p:nvGraphicFramePr>
            <p:cNvPr id="21" name="Objekt 20"/>
            <p:cNvGraphicFramePr>
              <a:graphicFrameLocks noChangeAspect="1"/>
            </p:cNvGraphicFramePr>
            <p:nvPr/>
          </p:nvGraphicFramePr>
          <p:xfrm>
            <a:off x="3494977" y="5360273"/>
            <a:ext cx="1013959" cy="426930"/>
          </p:xfrm>
          <a:graphic>
            <a:graphicData uri="http://schemas.openxmlformats.org/presentationml/2006/ole">
              <p:oleObj spid="_x0000_s1026" name="Formel" r:id="rId3" imgW="482400" imgH="203040" progId="Equation.3">
                <p:embed/>
              </p:oleObj>
            </a:graphicData>
          </a:graphic>
        </p:graphicFrame>
      </p:grpSp>
      <p:grpSp>
        <p:nvGrpSpPr>
          <p:cNvPr id="25" name="Gruppieren 24"/>
          <p:cNvGrpSpPr/>
          <p:nvPr/>
        </p:nvGrpSpPr>
        <p:grpSpPr>
          <a:xfrm>
            <a:off x="756742" y="3447919"/>
            <a:ext cx="1608082" cy="1040524"/>
            <a:chOff x="756742" y="3310759"/>
            <a:chExt cx="1608082" cy="1040524"/>
          </a:xfrm>
        </p:grpSpPr>
        <p:sp>
          <p:nvSpPr>
            <p:cNvPr id="26" name="Rechteck 25"/>
            <p:cNvSpPr/>
            <p:nvPr/>
          </p:nvSpPr>
          <p:spPr>
            <a:xfrm>
              <a:off x="756742" y="3310759"/>
              <a:ext cx="1608082" cy="10405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err="1" smtClean="0"/>
                <a:t>Actuator</a:t>
              </a:r>
              <a:r>
                <a:rPr lang="de-CH" dirty="0" smtClean="0"/>
                <a:t> Input Pattern    .</a:t>
              </a:r>
              <a:endParaRPr lang="de-CH" dirty="0"/>
            </a:p>
          </p:txBody>
        </p:sp>
        <p:graphicFrame>
          <p:nvGraphicFramePr>
            <p:cNvPr id="27" name="Object 6"/>
            <p:cNvGraphicFramePr>
              <a:graphicFrameLocks noChangeAspect="1"/>
            </p:cNvGraphicFramePr>
            <p:nvPr/>
          </p:nvGraphicFramePr>
          <p:xfrm>
            <a:off x="1888683" y="3854225"/>
            <a:ext cx="266700" cy="292100"/>
          </p:xfrm>
          <a:graphic>
            <a:graphicData uri="http://schemas.openxmlformats.org/presentationml/2006/ole">
              <p:oleObj spid="_x0000_s1028" name="Formel" r:id="rId4" imgW="126720" imgH="139680" progId="Equation.3">
                <p:embed/>
              </p:oleObj>
            </a:graphicData>
          </a:graphic>
        </p:graphicFrame>
      </p:grpSp>
      <p:pic>
        <p:nvPicPr>
          <p:cNvPr id="28" name="Picture 7" descr="C:\Eigene Dateien\Schule\ETH\9Semester\SemesterThesis\skye_cad_transp.png"/>
          <p:cNvPicPr>
            <a:picLocks noChangeAspect="1" noChangeArrowheads="1"/>
          </p:cNvPicPr>
          <p:nvPr/>
        </p:nvPicPr>
        <p:blipFill>
          <a:blip r:embed="rId5" cstate="print">
            <a:grayscl/>
          </a:blip>
          <a:srcRect l="14716" r="21902"/>
          <a:stretch>
            <a:fillRect/>
          </a:stretch>
        </p:blipFill>
        <p:spPr bwMode="auto">
          <a:xfrm>
            <a:off x="3333619" y="1712597"/>
            <a:ext cx="1348743" cy="1371503"/>
          </a:xfrm>
          <a:prstGeom prst="rect">
            <a:avLst/>
          </a:prstGeom>
          <a:noFill/>
        </p:spPr>
      </p:pic>
      <p:grpSp>
        <p:nvGrpSpPr>
          <p:cNvPr id="29" name="Gruppieren 28"/>
          <p:cNvGrpSpPr/>
          <p:nvPr/>
        </p:nvGrpSpPr>
        <p:grpSpPr>
          <a:xfrm>
            <a:off x="6014231" y="1948936"/>
            <a:ext cx="2201301" cy="1056290"/>
            <a:chOff x="6014231" y="1811776"/>
            <a:chExt cx="1923393" cy="1056290"/>
          </a:xfrm>
        </p:grpSpPr>
        <p:sp>
          <p:nvSpPr>
            <p:cNvPr id="30" name="Flussdiagramm: Daten 29"/>
            <p:cNvSpPr/>
            <p:nvPr/>
          </p:nvSpPr>
          <p:spPr>
            <a:xfrm>
              <a:off x="6014231" y="1811776"/>
              <a:ext cx="1923393" cy="1056290"/>
            </a:xfrm>
            <a:prstGeom prst="flowChartInputOutpu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IMU Data</a:t>
              </a:r>
            </a:p>
            <a:p>
              <a:pPr algn="ctr"/>
              <a:endParaRPr lang="de-CH" dirty="0"/>
            </a:p>
          </p:txBody>
        </p:sp>
        <p:graphicFrame>
          <p:nvGraphicFramePr>
            <p:cNvPr id="31" name="Object 5"/>
            <p:cNvGraphicFramePr>
              <a:graphicFrameLocks noChangeAspect="1"/>
            </p:cNvGraphicFramePr>
            <p:nvPr/>
          </p:nvGraphicFramePr>
          <p:xfrm>
            <a:off x="6813768" y="2336087"/>
            <a:ext cx="292100" cy="346075"/>
          </p:xfrm>
          <a:graphic>
            <a:graphicData uri="http://schemas.openxmlformats.org/presentationml/2006/ole">
              <p:oleObj spid="_x0000_s1029" name="Formel" r:id="rId6" imgW="139680" imgH="164880" progId="Equation.3">
                <p:embed/>
              </p:oleObj>
            </a:graphicData>
          </a:graphic>
        </p:graphicFrame>
      </p:grpSp>
      <p:sp>
        <p:nvSpPr>
          <p:cNvPr id="33" name="Flussdiagramm: Daten 32"/>
          <p:cNvSpPr/>
          <p:nvPr/>
        </p:nvSpPr>
        <p:spPr>
          <a:xfrm>
            <a:off x="2912017" y="3463240"/>
            <a:ext cx="2250279" cy="1056290"/>
          </a:xfrm>
          <a:prstGeom prst="flowChartInputOutpu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Parameter</a:t>
            </a:r>
          </a:p>
          <a:p>
            <a:pPr algn="ctr"/>
            <a:endParaRPr lang="de-CH" dirty="0"/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/>
        </p:nvGraphicFramePr>
        <p:xfrm>
          <a:off x="3922390" y="3970688"/>
          <a:ext cx="266700" cy="371475"/>
        </p:xfrm>
        <a:graphic>
          <a:graphicData uri="http://schemas.openxmlformats.org/presentationml/2006/ole">
            <p:oleObj spid="_x0000_s1027" name="Formel" r:id="rId7" imgW="126720" imgH="17748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Angular Acceleration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Neglect </a:t>
            </a:r>
            <a:r>
              <a:rPr lang="en-US" dirty="0" smtClean="0"/>
              <a:t>aerodynamic effects on rotation</a:t>
            </a:r>
          </a:p>
          <a:p>
            <a:endParaRPr lang="en-US" dirty="0" smtClean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System Model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15" name="Picture 6" descr="http://latex.codecogs.com/png.latex?%5Cinline%20%5Chuge%20%5Cmathbf%7BM%7D_b%20%3D%20%5Cunderbrace%7B%5Csum_%7Bk%3D1%7D%5EN%20%7B%20%5Cleft%5B%20%5Cmathbf%7BC%7D_%7Bb%2Cm_k%7D%20%5Cleft%28%20%5Cmathbf%7Bp%7D%5E%7Bm_k%2Ccog%7D_%7Bm_k%7D%20%5Ctimes%20%5Cmathbf%7BF%7D_%7Bm_k%7D%20%5Cright%29%7D%20%5Cright%5D%7D_%7B%5Cmathbf%7BM%7D%5E%7Bactuation%7D%7D%20-%20%5Cunderbrace%7B%20%5Cleft%28%20%5Cmathbf%7Bp%7D%5E%7Bcob%2Ccog%7D_b%20%5Ctimes%20%28%5Cmathbf%7BC%7D_%7Bb%2Cw%7Dm%5Cmathbf%7Bg%7D_w%29%20%5Cright%29%20%7D_%7B%5Cmathbf%7BM%7D%5E%7Bgravity%7D%7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" y="3335260"/>
            <a:ext cx="7439025" cy="1266825"/>
          </a:xfrm>
          <a:prstGeom prst="rect">
            <a:avLst/>
          </a:prstGeom>
          <a:noFill/>
        </p:spPr>
      </p:pic>
      <p:pic>
        <p:nvPicPr>
          <p:cNvPr id="30728" name="Picture 8" descr="http://latex.codecogs.com/png.latex?%5Cinline%20%5Chuge%20%5Cmathbf%7Bf%7D%28%5Cmathbf%7Bx%7D%2C%5Cmathbf%7Bu%7D%2C%5Cboldsymbol%7B%5Ctheta%7D%29%20%3D%20%5Chat%7B%5Cboldsymbol%7B%5Calpha%7D_b%7D%20%3D%20%5Cmathbf%7BJ%7D_b%5E%7B-1%7D%20%28%5Cmathbf%7BM%7D_b%20-%20%5Cboldsymbol%7B%5Comega%7D_b%20%5Ctimes%20%5Cmathbf%7BJ%7D_b%20%5Cboldsymbol%7B%5Comega%7D_b%20%2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3900" y="2775145"/>
            <a:ext cx="4933950" cy="36195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4zu3_ETH8">
  <a:themeElements>
    <a:clrScheme name="ETH Zuerich - Fachwelt">
      <a:dk1>
        <a:sysClr val="windowText" lastClr="000000"/>
      </a:dk1>
      <a:lt1>
        <a:sysClr val="window" lastClr="FFFFFF"/>
      </a:lt1>
      <a:dk2>
        <a:srgbClr val="72791C"/>
      </a:dk2>
      <a:lt2>
        <a:srgbClr val="1269B0"/>
      </a:lt2>
      <a:accent1>
        <a:srgbClr val="91056A"/>
      </a:accent1>
      <a:accent2>
        <a:srgbClr val="6F6F64"/>
      </a:accent2>
      <a:accent3>
        <a:srgbClr val="A8322D"/>
      </a:accent3>
      <a:accent4>
        <a:srgbClr val="007A96"/>
      </a:accent4>
      <a:accent5>
        <a:srgbClr val="956013"/>
      </a:accent5>
      <a:accent6>
        <a:srgbClr val="FFFFFF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eth_praesentation_4zu3_ETH8.potx</Template>
  <TotalTime>0</TotalTime>
  <Words>621</Words>
  <Application>Microsoft Office PowerPoint</Application>
  <PresentationFormat>Bildschirmpräsentation (4:3)</PresentationFormat>
  <Paragraphs>287</Paragraphs>
  <Slides>26</Slides>
  <Notes>0</Notes>
  <HiddenSlides>0</HiddenSlides>
  <MMClips>3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28" baseType="lpstr">
      <vt:lpstr>eth_praesentation_4zu3_ETH8</vt:lpstr>
      <vt:lpstr>Formel</vt:lpstr>
      <vt:lpstr>Estimation of Actuation Configuration for a Multi-Actuated Blimp</vt:lpstr>
      <vt:lpstr>Content</vt:lpstr>
      <vt:lpstr>Motivation</vt:lpstr>
      <vt:lpstr>System Overview</vt:lpstr>
      <vt:lpstr>System Overview</vt:lpstr>
      <vt:lpstr>System Overview</vt:lpstr>
      <vt:lpstr>Goals</vt:lpstr>
      <vt:lpstr>Problem Formulation</vt:lpstr>
      <vt:lpstr>Problem Formulation: System Model</vt:lpstr>
      <vt:lpstr>Problem Formulation: Parameters</vt:lpstr>
      <vt:lpstr>Problem Formulation: Parameters</vt:lpstr>
      <vt:lpstr>Problem Formulation: System Model</vt:lpstr>
      <vt:lpstr>Problem Formulation: Optimization</vt:lpstr>
      <vt:lpstr>Problem Formulation: Input Pattern</vt:lpstr>
      <vt:lpstr>Simulator</vt:lpstr>
      <vt:lpstr>Results</vt:lpstr>
      <vt:lpstr>Simulation: Confidence Region</vt:lpstr>
      <vt:lpstr>Simulation: Casestudies</vt:lpstr>
      <vt:lpstr>Problem Formulation: Input Pattern</vt:lpstr>
      <vt:lpstr>Data Acquisition                 (Preprocessing)</vt:lpstr>
      <vt:lpstr>Results: Experiments</vt:lpstr>
      <vt:lpstr>Simulation: Convergence Region</vt:lpstr>
      <vt:lpstr>Results: „Ground Truth“ (Leica)</vt:lpstr>
      <vt:lpstr>Results: Compare Leica and Batch Solution</vt:lpstr>
      <vt:lpstr>Discussion</vt:lpstr>
      <vt:lpstr>Outlook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Folienmaster ETH Zürich</dc:title>
  <dc:creator>Andrea Lingk</dc:creator>
  <cp:lastModifiedBy>Matthias Krebs</cp:lastModifiedBy>
  <cp:revision>222</cp:revision>
  <cp:lastPrinted>2013-06-08T11:22:51Z</cp:lastPrinted>
  <dcterms:created xsi:type="dcterms:W3CDTF">2013-05-24T16:23:39Z</dcterms:created>
  <dcterms:modified xsi:type="dcterms:W3CDTF">2014-05-26T19:57:51Z</dcterms:modified>
</cp:coreProperties>
</file>

<file path=docProps/thumbnail.jpeg>
</file>